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Roboto"/>
      <p:regular r:id="rId64"/>
      <p:bold r:id="rId65"/>
      <p:italic r:id="rId66"/>
      <p:boldItalic r:id="rId67"/>
    </p:embeddedFont>
    <p:embeddedFont>
      <p:font typeface="Raleway Black"/>
      <p:bold r:id="rId68"/>
      <p:boldItalic r:id="rId69"/>
    </p:embeddedFont>
    <p:embeddedFont>
      <p:font typeface="Oswald"/>
      <p:regular r:id="rId70"/>
      <p:bold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38"/>
        <p:guide pos="5222"/>
        <p:guide pos="272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6.xml"/><Relationship Id="rId75" Type="http://schemas.openxmlformats.org/officeDocument/2006/relationships/font" Target="fonts/OpenSans-boldItalic.fntdata"/><Relationship Id="rId30" Type="http://schemas.openxmlformats.org/officeDocument/2006/relationships/slide" Target="slides/slide25.xml"/><Relationship Id="rId74" Type="http://schemas.openxmlformats.org/officeDocument/2006/relationships/font" Target="fonts/OpenSans-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swald-bold.fntdata"/><Relationship Id="rId70" Type="http://schemas.openxmlformats.org/officeDocument/2006/relationships/font" Target="fonts/Oswa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RalewayBlack-bold.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Black-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c69f1bf8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c69f1bf8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c69f1bf8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c69f1bf8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c69f1bf8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c69f1bf8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c69f1bf8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c69f1bf8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c69f1bf8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c69f1bf8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c69f1bf8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c69f1bf8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c69f1bf8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c69f1bf8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cc69f1bf8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cc69f1bf8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c69f1bf8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c69f1bf8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c69f1bf88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c69f1bf88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ca35c373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ca35c373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c69f1bf8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c69f1bf8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c69f1bf8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cc69f1bf8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c69f1bf8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c69f1bf8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c69f1bf8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c69f1bf8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c69f1bf8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cc69f1bf8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c69f1bf88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cc69f1bf8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c69f1bf8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c69f1bf8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c69f1bf8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cc69f1bf8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cc69f1bf8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cc69f1bf8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c69f1bf8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c69f1bf8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0fffe37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0fffe37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c69f1bf8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cc69f1bf8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c69f1bf8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c69f1bf8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cc69f1bf8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cc69f1bf8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c69f1bf8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cc69f1bf8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c69f1bf8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c69f1bf8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c69f1bf88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cc69f1bf88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c69f1bf88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c69f1bf88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c69f1bf88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cc69f1bf88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1027c6d1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1027c6d1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1027c6d1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1027c6d1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c69f1bf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c69f1bf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cc69f1bf88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cc69f1bf88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c69f1bf88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cc69f1bf88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cc69f1bf88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cc69f1bf88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cc69f1bf88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cc69f1bf88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cc69f1bf88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cc69f1bf88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1027c6d1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1027c6d1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1027c6d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d1027c6d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1027c6d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d1027c6d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d1027c6d1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d1027c6d1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d1027c6d1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d1027c6d1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ca35c373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ca35c373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d1027c6d1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d1027c6d1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d1027c6d1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d1027c6d1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d1027c6d1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d1027c6d1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1027c6d1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1027c6d1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d1027c6d1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d1027c6d1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d1027c6d19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d1027c6d1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d1027c6d19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d1027c6d19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d1027c6d19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d1027c6d19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1027c6d19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1027c6d19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c69f1bf8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c69f1bf8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1027c6d1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1027c6d1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1027c6d1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1027c6d1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1027c6d19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1027c6d19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s://slack-redir.net/link?url=https%3A%2F%2Fwww.freepik.com%2F"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8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0" name="Google Shape;10;p2"/>
          <p:cNvSpPr txBox="1"/>
          <p:nvPr>
            <p:ph type="ctrTitle"/>
          </p:nvPr>
        </p:nvSpPr>
        <p:spPr>
          <a:xfrm>
            <a:off x="2019600" y="1253538"/>
            <a:ext cx="5105100" cy="22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5000"/>
              <a:buFont typeface="Raleway ExtraBold"/>
              <a:buNone/>
              <a:defRPr b="0" sz="500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p:txBody>
      </p:sp>
      <p:sp>
        <p:nvSpPr>
          <p:cNvPr id="11" name="Google Shape;11;p2"/>
          <p:cNvSpPr txBox="1"/>
          <p:nvPr>
            <p:ph idx="1" type="subTitle"/>
          </p:nvPr>
        </p:nvSpPr>
        <p:spPr>
          <a:xfrm>
            <a:off x="2435775" y="3454663"/>
            <a:ext cx="4272300" cy="435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50" name="Google Shape;50;p11"/>
          <p:cNvSpPr txBox="1"/>
          <p:nvPr>
            <p:ph hasCustomPrompt="1" type="title"/>
          </p:nvPr>
        </p:nvSpPr>
        <p:spPr>
          <a:xfrm>
            <a:off x="1572025" y="1045125"/>
            <a:ext cx="6000000" cy="1819800"/>
          </a:xfrm>
          <a:prstGeom prst="rect">
            <a:avLst/>
          </a:prstGeom>
        </p:spPr>
        <p:txBody>
          <a:bodyPr anchorCtr="0" anchor="b" bIns="91425" lIns="91425" spcFirstLastPara="1" rIns="91425" wrap="square" tIns="91425">
            <a:noAutofit/>
          </a:bodyPr>
          <a:lstStyle>
            <a:lvl1pPr lvl="0" algn="ctr">
              <a:spcBef>
                <a:spcPts val="0"/>
              </a:spcBef>
              <a:spcAft>
                <a:spcPts val="0"/>
              </a:spcAft>
              <a:buSzPts val="6500"/>
              <a:buNone/>
              <a:defRPr sz="11000" u="sng"/>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r>
              <a:t>xx%</a:t>
            </a:r>
          </a:p>
        </p:txBody>
      </p:sp>
      <p:sp>
        <p:nvSpPr>
          <p:cNvPr id="51" name="Google Shape;51;p11"/>
          <p:cNvSpPr txBox="1"/>
          <p:nvPr>
            <p:ph idx="1" type="subTitle"/>
          </p:nvPr>
        </p:nvSpPr>
        <p:spPr>
          <a:xfrm>
            <a:off x="1801525" y="2776775"/>
            <a:ext cx="5541000" cy="436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55" name="Google Shape;55;p13"/>
          <p:cNvSpPr txBox="1"/>
          <p:nvPr>
            <p:ph hasCustomPrompt="1" type="title"/>
          </p:nvPr>
        </p:nvSpPr>
        <p:spPr>
          <a:xfrm>
            <a:off x="1073700" y="1815602"/>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6" name="Google Shape;56;p13"/>
          <p:cNvSpPr txBox="1"/>
          <p:nvPr>
            <p:ph hasCustomPrompt="1" idx="2" type="title"/>
          </p:nvPr>
        </p:nvSpPr>
        <p:spPr>
          <a:xfrm>
            <a:off x="1073700" y="3088425"/>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7" name="Google Shape;57;p13"/>
          <p:cNvSpPr txBox="1"/>
          <p:nvPr>
            <p:ph hasCustomPrompt="1" idx="3" type="title"/>
          </p:nvPr>
        </p:nvSpPr>
        <p:spPr>
          <a:xfrm>
            <a:off x="7110300" y="1815602"/>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8" name="Google Shape;58;p13"/>
          <p:cNvSpPr txBox="1"/>
          <p:nvPr>
            <p:ph hasCustomPrompt="1" idx="4" type="title"/>
          </p:nvPr>
        </p:nvSpPr>
        <p:spPr>
          <a:xfrm>
            <a:off x="7110300" y="3088425"/>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9" name="Google Shape;59;p13"/>
          <p:cNvSpPr txBox="1"/>
          <p:nvPr>
            <p:ph idx="5" type="ctrTitle"/>
          </p:nvPr>
        </p:nvSpPr>
        <p:spPr>
          <a:xfrm>
            <a:off x="2106549" y="165637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0" name="Google Shape;60;p13"/>
          <p:cNvSpPr txBox="1"/>
          <p:nvPr>
            <p:ph idx="1" type="subTitle"/>
          </p:nvPr>
        </p:nvSpPr>
        <p:spPr>
          <a:xfrm>
            <a:off x="2106549" y="1995950"/>
            <a:ext cx="2251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1" name="Google Shape;61;p13"/>
          <p:cNvSpPr txBox="1"/>
          <p:nvPr>
            <p:ph idx="6" type="ctrTitle"/>
          </p:nvPr>
        </p:nvSpPr>
        <p:spPr>
          <a:xfrm>
            <a:off x="2106549" y="292922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2" name="Google Shape;62;p13"/>
          <p:cNvSpPr txBox="1"/>
          <p:nvPr>
            <p:ph idx="7" type="subTitle"/>
          </p:nvPr>
        </p:nvSpPr>
        <p:spPr>
          <a:xfrm>
            <a:off x="2106549" y="3268800"/>
            <a:ext cx="2251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3" name="Google Shape;63;p13"/>
          <p:cNvSpPr txBox="1"/>
          <p:nvPr>
            <p:ph idx="8" type="ctrTitle"/>
          </p:nvPr>
        </p:nvSpPr>
        <p:spPr>
          <a:xfrm>
            <a:off x="4785649" y="1656374"/>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4" name="Google Shape;64;p13"/>
          <p:cNvSpPr txBox="1"/>
          <p:nvPr>
            <p:ph idx="9" type="subTitle"/>
          </p:nvPr>
        </p:nvSpPr>
        <p:spPr>
          <a:xfrm>
            <a:off x="4785649" y="1995950"/>
            <a:ext cx="22518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5" name="Google Shape;65;p13"/>
          <p:cNvSpPr txBox="1"/>
          <p:nvPr>
            <p:ph idx="13" type="ctrTitle"/>
          </p:nvPr>
        </p:nvSpPr>
        <p:spPr>
          <a:xfrm>
            <a:off x="4785649" y="2929224"/>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6" name="Google Shape;66;p13"/>
          <p:cNvSpPr txBox="1"/>
          <p:nvPr>
            <p:ph idx="14" type="subTitle"/>
          </p:nvPr>
        </p:nvSpPr>
        <p:spPr>
          <a:xfrm>
            <a:off x="4785649" y="3268800"/>
            <a:ext cx="22518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7" name="Google Shape;67;p13"/>
          <p:cNvSpPr txBox="1"/>
          <p:nvPr>
            <p:ph idx="15"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17">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70" name="Google Shape;70;p14"/>
          <p:cNvSpPr txBox="1"/>
          <p:nvPr>
            <p:ph type="title"/>
          </p:nvPr>
        </p:nvSpPr>
        <p:spPr>
          <a:xfrm>
            <a:off x="1303280" y="722323"/>
            <a:ext cx="3859800" cy="707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14"/>
          <p:cNvSpPr txBox="1"/>
          <p:nvPr>
            <p:ph idx="1" type="subTitle"/>
          </p:nvPr>
        </p:nvSpPr>
        <p:spPr>
          <a:xfrm>
            <a:off x="1759730" y="1550799"/>
            <a:ext cx="2946900" cy="115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72" name="Google Shape;72;p14"/>
          <p:cNvSpPr txBox="1"/>
          <p:nvPr/>
        </p:nvSpPr>
        <p:spPr>
          <a:xfrm>
            <a:off x="1669130" y="3363725"/>
            <a:ext cx="3128100" cy="707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Roboto"/>
                <a:ea typeface="Roboto"/>
                <a:cs typeface="Roboto"/>
                <a:sym typeface="Roboto"/>
              </a:rPr>
              <a:t>CREDITS: This presentation template was created by </a:t>
            </a:r>
            <a:r>
              <a:rPr b="1" lang="en" sz="1000">
                <a:solidFill>
                  <a:schemeClr val="accent2"/>
                </a:solidFill>
                <a:uFill>
                  <a:noFill/>
                </a:uFill>
                <a:latin typeface="Roboto"/>
                <a:ea typeface="Roboto"/>
                <a:cs typeface="Roboto"/>
                <a:sym typeface="Roboto"/>
                <a:hlinkClick r:id="rId3">
                  <a:extLst>
                    <a:ext uri="{A12FA001-AC4F-418D-AE19-62706E023703}">
                      <ahyp:hlinkClr val="tx"/>
                    </a:ext>
                  </a:extLst>
                </a:hlinkClick>
              </a:rPr>
              <a:t>Slidesgo</a:t>
            </a:r>
            <a:r>
              <a:rPr lang="en" sz="1000">
                <a:solidFill>
                  <a:schemeClr val="accent2"/>
                </a:solidFill>
                <a:latin typeface="Roboto"/>
                <a:ea typeface="Roboto"/>
                <a:cs typeface="Roboto"/>
                <a:sym typeface="Roboto"/>
              </a:rPr>
              <a:t>, including icons by </a:t>
            </a:r>
            <a:r>
              <a:rPr b="1" lang="en" sz="1000">
                <a:solidFill>
                  <a:schemeClr val="accent2"/>
                </a:solidFill>
                <a:uFill>
                  <a:noFill/>
                </a:uFill>
                <a:latin typeface="Roboto"/>
                <a:ea typeface="Roboto"/>
                <a:cs typeface="Roboto"/>
                <a:sym typeface="Roboto"/>
                <a:hlinkClick r:id="rId4">
                  <a:extLst>
                    <a:ext uri="{A12FA001-AC4F-418D-AE19-62706E023703}">
                      <ahyp:hlinkClr val="tx"/>
                    </a:ext>
                  </a:extLst>
                </a:hlinkClick>
              </a:rPr>
              <a:t>Flaticon</a:t>
            </a:r>
            <a:r>
              <a:rPr lang="en" sz="1000">
                <a:solidFill>
                  <a:schemeClr val="accent2"/>
                </a:solidFill>
                <a:latin typeface="Roboto"/>
                <a:ea typeface="Roboto"/>
                <a:cs typeface="Roboto"/>
                <a:sym typeface="Roboto"/>
              </a:rPr>
              <a:t>, infographics &amp; images by </a:t>
            </a:r>
            <a:r>
              <a:rPr b="1" lang="en" sz="1000">
                <a:solidFill>
                  <a:schemeClr val="accent2"/>
                </a:solidFill>
                <a:uFill>
                  <a:noFill/>
                </a:uFill>
                <a:latin typeface="Roboto"/>
                <a:ea typeface="Roboto"/>
                <a:cs typeface="Roboto"/>
                <a:sym typeface="Roboto"/>
                <a:hlinkClick r:id="rId5">
                  <a:extLst>
                    <a:ext uri="{A12FA001-AC4F-418D-AE19-62706E023703}">
                      <ahyp:hlinkClr val="tx"/>
                    </a:ext>
                  </a:extLst>
                </a:hlinkClick>
              </a:rPr>
              <a:t>Freepik</a:t>
            </a:r>
            <a:r>
              <a:rPr lang="en" sz="1000">
                <a:solidFill>
                  <a:schemeClr val="accent2"/>
                </a:solidFill>
                <a:latin typeface="Roboto"/>
                <a:ea typeface="Roboto"/>
                <a:cs typeface="Roboto"/>
                <a:sym typeface="Roboto"/>
              </a:rPr>
              <a:t> </a:t>
            </a:r>
            <a:endParaRPr b="1" sz="1000">
              <a:solidFill>
                <a:schemeClr val="accent2"/>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75" name="Google Shape;75;p15"/>
          <p:cNvSpPr txBox="1"/>
          <p:nvPr>
            <p:ph type="ctrTitle"/>
          </p:nvPr>
        </p:nvSpPr>
        <p:spPr>
          <a:xfrm>
            <a:off x="720000" y="32425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6" name="Google Shape;76;p15"/>
          <p:cNvSpPr txBox="1"/>
          <p:nvPr>
            <p:ph idx="1" type="subTitle"/>
          </p:nvPr>
        </p:nvSpPr>
        <p:spPr>
          <a:xfrm>
            <a:off x="720000" y="3618227"/>
            <a:ext cx="19023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gn="ctr">
              <a:lnSpc>
                <a:spcPct val="100000"/>
              </a:lnSpc>
              <a:spcBef>
                <a:spcPts val="0"/>
              </a:spcBef>
              <a:spcAft>
                <a:spcPts val="0"/>
              </a:spcAft>
              <a:buClr>
                <a:schemeClr val="accent5"/>
              </a:buClr>
              <a:buSzPts val="1400"/>
              <a:buNone/>
              <a:defRPr>
                <a:solidFill>
                  <a:schemeClr val="accent5"/>
                </a:solidFill>
              </a:defRPr>
            </a:lvl2pPr>
            <a:lvl3pPr lvl="2" rtl="0" algn="ctr">
              <a:lnSpc>
                <a:spcPct val="100000"/>
              </a:lnSpc>
              <a:spcBef>
                <a:spcPts val="0"/>
              </a:spcBef>
              <a:spcAft>
                <a:spcPts val="0"/>
              </a:spcAft>
              <a:buClr>
                <a:schemeClr val="accent5"/>
              </a:buClr>
              <a:buSzPts val="1400"/>
              <a:buNone/>
              <a:defRPr>
                <a:solidFill>
                  <a:schemeClr val="accent5"/>
                </a:solidFill>
              </a:defRPr>
            </a:lvl3pPr>
            <a:lvl4pPr lvl="3" rtl="0" algn="ctr">
              <a:lnSpc>
                <a:spcPct val="100000"/>
              </a:lnSpc>
              <a:spcBef>
                <a:spcPts val="0"/>
              </a:spcBef>
              <a:spcAft>
                <a:spcPts val="0"/>
              </a:spcAft>
              <a:buClr>
                <a:schemeClr val="accent5"/>
              </a:buClr>
              <a:buSzPts val="1400"/>
              <a:buNone/>
              <a:defRPr>
                <a:solidFill>
                  <a:schemeClr val="accent5"/>
                </a:solidFill>
              </a:defRPr>
            </a:lvl4pPr>
            <a:lvl5pPr lvl="4" rtl="0" algn="ctr">
              <a:lnSpc>
                <a:spcPct val="100000"/>
              </a:lnSpc>
              <a:spcBef>
                <a:spcPts val="0"/>
              </a:spcBef>
              <a:spcAft>
                <a:spcPts val="0"/>
              </a:spcAft>
              <a:buClr>
                <a:schemeClr val="accent5"/>
              </a:buClr>
              <a:buSzPts val="1400"/>
              <a:buNone/>
              <a:defRPr>
                <a:solidFill>
                  <a:schemeClr val="accent5"/>
                </a:solidFill>
              </a:defRPr>
            </a:lvl5pPr>
            <a:lvl6pPr lvl="5" rtl="0" algn="ctr">
              <a:lnSpc>
                <a:spcPct val="100000"/>
              </a:lnSpc>
              <a:spcBef>
                <a:spcPts val="0"/>
              </a:spcBef>
              <a:spcAft>
                <a:spcPts val="0"/>
              </a:spcAft>
              <a:buClr>
                <a:schemeClr val="accent5"/>
              </a:buClr>
              <a:buSzPts val="1400"/>
              <a:buNone/>
              <a:defRPr>
                <a:solidFill>
                  <a:schemeClr val="accent5"/>
                </a:solidFill>
              </a:defRPr>
            </a:lvl6pPr>
            <a:lvl7pPr lvl="6" rtl="0" algn="ctr">
              <a:lnSpc>
                <a:spcPct val="100000"/>
              </a:lnSpc>
              <a:spcBef>
                <a:spcPts val="0"/>
              </a:spcBef>
              <a:spcAft>
                <a:spcPts val="0"/>
              </a:spcAft>
              <a:buClr>
                <a:schemeClr val="accent5"/>
              </a:buClr>
              <a:buSzPts val="1400"/>
              <a:buNone/>
              <a:defRPr>
                <a:solidFill>
                  <a:schemeClr val="accent5"/>
                </a:solidFill>
              </a:defRPr>
            </a:lvl7pPr>
            <a:lvl8pPr lvl="7" rtl="0" algn="ctr">
              <a:lnSpc>
                <a:spcPct val="100000"/>
              </a:lnSpc>
              <a:spcBef>
                <a:spcPts val="0"/>
              </a:spcBef>
              <a:spcAft>
                <a:spcPts val="0"/>
              </a:spcAft>
              <a:buClr>
                <a:schemeClr val="accent5"/>
              </a:buClr>
              <a:buSzPts val="1400"/>
              <a:buNone/>
              <a:defRPr>
                <a:solidFill>
                  <a:schemeClr val="accent5"/>
                </a:solidFill>
              </a:defRPr>
            </a:lvl8pPr>
            <a:lvl9pPr lvl="8" rtl="0" algn="ctr">
              <a:lnSpc>
                <a:spcPct val="100000"/>
              </a:lnSpc>
              <a:spcBef>
                <a:spcPts val="0"/>
              </a:spcBef>
              <a:spcAft>
                <a:spcPts val="0"/>
              </a:spcAft>
              <a:buClr>
                <a:schemeClr val="accent5"/>
              </a:buClr>
              <a:buSzPts val="1400"/>
              <a:buNone/>
              <a:defRPr>
                <a:solidFill>
                  <a:schemeClr val="accent5"/>
                </a:solidFill>
              </a:defRPr>
            </a:lvl9pPr>
          </a:lstStyle>
          <a:p/>
        </p:txBody>
      </p:sp>
      <p:sp>
        <p:nvSpPr>
          <p:cNvPr id="77" name="Google Shape;77;p15"/>
          <p:cNvSpPr txBox="1"/>
          <p:nvPr>
            <p:ph idx="2" type="ctrTitle"/>
          </p:nvPr>
        </p:nvSpPr>
        <p:spPr>
          <a:xfrm>
            <a:off x="3620861" y="32425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8" name="Google Shape;78;p15"/>
          <p:cNvSpPr txBox="1"/>
          <p:nvPr>
            <p:ph idx="3" type="subTitle"/>
          </p:nvPr>
        </p:nvSpPr>
        <p:spPr>
          <a:xfrm>
            <a:off x="3620862" y="3618227"/>
            <a:ext cx="19023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9" name="Google Shape;79;p15"/>
          <p:cNvSpPr txBox="1"/>
          <p:nvPr>
            <p:ph idx="4" type="ctrTitle"/>
          </p:nvPr>
        </p:nvSpPr>
        <p:spPr>
          <a:xfrm>
            <a:off x="6521698" y="32425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0" name="Google Shape;80;p15"/>
          <p:cNvSpPr txBox="1"/>
          <p:nvPr>
            <p:ph idx="5" type="subTitle"/>
          </p:nvPr>
        </p:nvSpPr>
        <p:spPr>
          <a:xfrm>
            <a:off x="6521700" y="3618227"/>
            <a:ext cx="19023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gn="ctr">
              <a:lnSpc>
                <a:spcPct val="100000"/>
              </a:lnSpc>
              <a:spcBef>
                <a:spcPts val="0"/>
              </a:spcBef>
              <a:spcAft>
                <a:spcPts val="0"/>
              </a:spcAft>
              <a:buClr>
                <a:schemeClr val="accent5"/>
              </a:buClr>
              <a:buSzPts val="1400"/>
              <a:buNone/>
              <a:defRPr>
                <a:solidFill>
                  <a:schemeClr val="accent5"/>
                </a:solidFill>
              </a:defRPr>
            </a:lvl2pPr>
            <a:lvl3pPr lvl="2" rtl="0" algn="ctr">
              <a:lnSpc>
                <a:spcPct val="100000"/>
              </a:lnSpc>
              <a:spcBef>
                <a:spcPts val="0"/>
              </a:spcBef>
              <a:spcAft>
                <a:spcPts val="0"/>
              </a:spcAft>
              <a:buClr>
                <a:schemeClr val="accent5"/>
              </a:buClr>
              <a:buSzPts val="1400"/>
              <a:buNone/>
              <a:defRPr>
                <a:solidFill>
                  <a:schemeClr val="accent5"/>
                </a:solidFill>
              </a:defRPr>
            </a:lvl3pPr>
            <a:lvl4pPr lvl="3" rtl="0" algn="ctr">
              <a:lnSpc>
                <a:spcPct val="100000"/>
              </a:lnSpc>
              <a:spcBef>
                <a:spcPts val="0"/>
              </a:spcBef>
              <a:spcAft>
                <a:spcPts val="0"/>
              </a:spcAft>
              <a:buClr>
                <a:schemeClr val="accent5"/>
              </a:buClr>
              <a:buSzPts val="1400"/>
              <a:buNone/>
              <a:defRPr>
                <a:solidFill>
                  <a:schemeClr val="accent5"/>
                </a:solidFill>
              </a:defRPr>
            </a:lvl4pPr>
            <a:lvl5pPr lvl="4" rtl="0" algn="ctr">
              <a:lnSpc>
                <a:spcPct val="100000"/>
              </a:lnSpc>
              <a:spcBef>
                <a:spcPts val="0"/>
              </a:spcBef>
              <a:spcAft>
                <a:spcPts val="0"/>
              </a:spcAft>
              <a:buClr>
                <a:schemeClr val="accent5"/>
              </a:buClr>
              <a:buSzPts val="1400"/>
              <a:buNone/>
              <a:defRPr>
                <a:solidFill>
                  <a:schemeClr val="accent5"/>
                </a:solidFill>
              </a:defRPr>
            </a:lvl5pPr>
            <a:lvl6pPr lvl="5" rtl="0" algn="ctr">
              <a:lnSpc>
                <a:spcPct val="100000"/>
              </a:lnSpc>
              <a:spcBef>
                <a:spcPts val="0"/>
              </a:spcBef>
              <a:spcAft>
                <a:spcPts val="0"/>
              </a:spcAft>
              <a:buClr>
                <a:schemeClr val="accent5"/>
              </a:buClr>
              <a:buSzPts val="1400"/>
              <a:buNone/>
              <a:defRPr>
                <a:solidFill>
                  <a:schemeClr val="accent5"/>
                </a:solidFill>
              </a:defRPr>
            </a:lvl6pPr>
            <a:lvl7pPr lvl="6" rtl="0" algn="ctr">
              <a:lnSpc>
                <a:spcPct val="100000"/>
              </a:lnSpc>
              <a:spcBef>
                <a:spcPts val="0"/>
              </a:spcBef>
              <a:spcAft>
                <a:spcPts val="0"/>
              </a:spcAft>
              <a:buClr>
                <a:schemeClr val="accent5"/>
              </a:buClr>
              <a:buSzPts val="1400"/>
              <a:buNone/>
              <a:defRPr>
                <a:solidFill>
                  <a:schemeClr val="accent5"/>
                </a:solidFill>
              </a:defRPr>
            </a:lvl7pPr>
            <a:lvl8pPr lvl="7" rtl="0" algn="ctr">
              <a:lnSpc>
                <a:spcPct val="100000"/>
              </a:lnSpc>
              <a:spcBef>
                <a:spcPts val="0"/>
              </a:spcBef>
              <a:spcAft>
                <a:spcPts val="0"/>
              </a:spcAft>
              <a:buClr>
                <a:schemeClr val="accent5"/>
              </a:buClr>
              <a:buSzPts val="1400"/>
              <a:buNone/>
              <a:defRPr>
                <a:solidFill>
                  <a:schemeClr val="accent5"/>
                </a:solidFill>
              </a:defRPr>
            </a:lvl8pPr>
            <a:lvl9pPr lvl="8" rtl="0" algn="ctr">
              <a:lnSpc>
                <a:spcPct val="100000"/>
              </a:lnSpc>
              <a:spcBef>
                <a:spcPts val="0"/>
              </a:spcBef>
              <a:spcAft>
                <a:spcPts val="0"/>
              </a:spcAft>
              <a:buClr>
                <a:schemeClr val="accent5"/>
              </a:buClr>
              <a:buSzPts val="1400"/>
              <a:buNone/>
              <a:defRPr>
                <a:solidFill>
                  <a:schemeClr val="accent5"/>
                </a:solidFill>
              </a:defRPr>
            </a:lvl9pPr>
          </a:lstStyle>
          <a:p/>
        </p:txBody>
      </p:sp>
      <p:sp>
        <p:nvSpPr>
          <p:cNvPr id="81" name="Google Shape;81;p15"/>
          <p:cNvSpPr txBox="1"/>
          <p:nvPr>
            <p:ph idx="6"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b="0" l="0" r="0" t="0"/>
          <a:stretch/>
        </p:blipFill>
        <p:spPr>
          <a:xfrm>
            <a:off x="952" y="0"/>
            <a:ext cx="9142089" cy="5143495"/>
          </a:xfrm>
          <a:prstGeom prst="rect">
            <a:avLst/>
          </a:prstGeom>
          <a:noFill/>
          <a:ln>
            <a:noFill/>
          </a:ln>
        </p:spPr>
      </p:pic>
      <p:pic>
        <p:nvPicPr>
          <p:cNvPr id="84" name="Google Shape;84;p16"/>
          <p:cNvPicPr preferRelativeResize="0"/>
          <p:nvPr/>
        </p:nvPicPr>
        <p:blipFill rotWithShape="1">
          <a:blip r:embed="rId3">
            <a:alphaModFix/>
          </a:blip>
          <a:srcRect b="0" l="0" r="0" t="0"/>
          <a:stretch/>
        </p:blipFill>
        <p:spPr>
          <a:xfrm flipH="1" rot="-64">
            <a:off x="3371754" y="1685822"/>
            <a:ext cx="2400496" cy="2612550"/>
          </a:xfrm>
          <a:prstGeom prst="rect">
            <a:avLst/>
          </a:prstGeom>
          <a:noFill/>
          <a:ln>
            <a:noFill/>
          </a:ln>
        </p:spPr>
      </p:pic>
      <p:sp>
        <p:nvSpPr>
          <p:cNvPr id="85" name="Google Shape;85;p16"/>
          <p:cNvSpPr txBox="1"/>
          <p:nvPr>
            <p:ph type="ctrTitle"/>
          </p:nvPr>
        </p:nvSpPr>
        <p:spPr>
          <a:xfrm>
            <a:off x="1079236" y="1935599"/>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6" name="Google Shape;86;p16"/>
          <p:cNvSpPr txBox="1"/>
          <p:nvPr>
            <p:ph idx="1" type="subTitle"/>
          </p:nvPr>
        </p:nvSpPr>
        <p:spPr>
          <a:xfrm>
            <a:off x="1079238" y="2322800"/>
            <a:ext cx="2251800" cy="62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87" name="Google Shape;87;p16"/>
          <p:cNvSpPr txBox="1"/>
          <p:nvPr>
            <p:ph idx="2" type="ctrTitle"/>
          </p:nvPr>
        </p:nvSpPr>
        <p:spPr>
          <a:xfrm>
            <a:off x="5812961" y="1935599"/>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8" name="Google Shape;88;p16"/>
          <p:cNvSpPr txBox="1"/>
          <p:nvPr>
            <p:ph idx="3" type="subTitle"/>
          </p:nvPr>
        </p:nvSpPr>
        <p:spPr>
          <a:xfrm>
            <a:off x="5812963" y="2322800"/>
            <a:ext cx="2251800" cy="6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89" name="Google Shape;89;p16"/>
          <p:cNvSpPr txBox="1"/>
          <p:nvPr>
            <p:ph idx="4" type="ctrTitle"/>
          </p:nvPr>
        </p:nvSpPr>
        <p:spPr>
          <a:xfrm>
            <a:off x="1079236" y="3204799"/>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0" name="Google Shape;90;p16"/>
          <p:cNvSpPr txBox="1"/>
          <p:nvPr>
            <p:ph idx="5" type="subTitle"/>
          </p:nvPr>
        </p:nvSpPr>
        <p:spPr>
          <a:xfrm>
            <a:off x="1079238" y="3592000"/>
            <a:ext cx="2251800" cy="62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91" name="Google Shape;91;p16"/>
          <p:cNvSpPr txBox="1"/>
          <p:nvPr>
            <p:ph idx="6" type="ctrTitle"/>
          </p:nvPr>
        </p:nvSpPr>
        <p:spPr>
          <a:xfrm>
            <a:off x="5812961" y="3204799"/>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2" name="Google Shape;92;p16"/>
          <p:cNvSpPr txBox="1"/>
          <p:nvPr>
            <p:ph idx="7" type="subTitle"/>
          </p:nvPr>
        </p:nvSpPr>
        <p:spPr>
          <a:xfrm>
            <a:off x="5812963" y="3592000"/>
            <a:ext cx="2251800" cy="6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93" name="Google Shape;93;p16"/>
          <p:cNvSpPr txBox="1"/>
          <p:nvPr>
            <p:ph idx="8"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12">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96" name="Google Shape;96;p17"/>
          <p:cNvSpPr txBox="1"/>
          <p:nvPr>
            <p:ph hasCustomPrompt="1" type="title"/>
          </p:nvPr>
        </p:nvSpPr>
        <p:spPr>
          <a:xfrm>
            <a:off x="2852250" y="896700"/>
            <a:ext cx="3439500" cy="5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7" name="Google Shape;97;p17"/>
          <p:cNvSpPr txBox="1"/>
          <p:nvPr>
            <p:ph idx="1" type="subTitle"/>
          </p:nvPr>
        </p:nvSpPr>
        <p:spPr>
          <a:xfrm>
            <a:off x="2852250" y="1473761"/>
            <a:ext cx="34005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8" name="Google Shape;98;p17"/>
          <p:cNvSpPr txBox="1"/>
          <p:nvPr>
            <p:ph hasCustomPrompt="1" idx="2" type="title"/>
          </p:nvPr>
        </p:nvSpPr>
        <p:spPr>
          <a:xfrm>
            <a:off x="2852250" y="2158103"/>
            <a:ext cx="3439500" cy="5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9" name="Google Shape;99;p17"/>
          <p:cNvSpPr txBox="1"/>
          <p:nvPr>
            <p:ph idx="3" type="subTitle"/>
          </p:nvPr>
        </p:nvSpPr>
        <p:spPr>
          <a:xfrm>
            <a:off x="2852250" y="2735175"/>
            <a:ext cx="34005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00" name="Google Shape;100;p17"/>
          <p:cNvSpPr txBox="1"/>
          <p:nvPr>
            <p:ph hasCustomPrompt="1" idx="4" type="title"/>
          </p:nvPr>
        </p:nvSpPr>
        <p:spPr>
          <a:xfrm>
            <a:off x="2852250" y="3419519"/>
            <a:ext cx="3439500" cy="5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01" name="Google Shape;101;p17"/>
          <p:cNvSpPr txBox="1"/>
          <p:nvPr>
            <p:ph idx="5" type="subTitle"/>
          </p:nvPr>
        </p:nvSpPr>
        <p:spPr>
          <a:xfrm>
            <a:off x="2852250" y="3996601"/>
            <a:ext cx="34005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b="-50" l="0" r="0" t="-60"/>
          <a:stretch/>
        </p:blipFill>
        <p:spPr>
          <a:xfrm rot="-5">
            <a:off x="-211175" y="1464883"/>
            <a:ext cx="10974530" cy="1313608"/>
          </a:xfrm>
          <a:prstGeom prst="rect">
            <a:avLst/>
          </a:prstGeom>
          <a:noFill/>
          <a:ln>
            <a:noFill/>
          </a:ln>
        </p:spPr>
      </p:pic>
      <p:sp>
        <p:nvSpPr>
          <p:cNvPr id="104" name="Google Shape;104;p18"/>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05"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07" name="Google Shape;107;p19"/>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08" name="Shape 108"/>
        <p:cNvGrpSpPr/>
        <p:nvPr/>
      </p:nvGrpSpPr>
      <p:grpSpPr>
        <a:xfrm>
          <a:off x="0" y="0"/>
          <a:ext cx="0" cy="0"/>
          <a:chOff x="0" y="0"/>
          <a:chExt cx="0" cy="0"/>
        </a:xfrm>
      </p:grpSpPr>
      <p:sp>
        <p:nvSpPr>
          <p:cNvPr id="109" name="Google Shape;109;p20"/>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pic>
        <p:nvPicPr>
          <p:cNvPr id="110" name="Google Shape;110;p20"/>
          <p:cNvPicPr preferRelativeResize="0"/>
          <p:nvPr/>
        </p:nvPicPr>
        <p:blipFill rotWithShape="1">
          <a:blip r:embed="rId2">
            <a:alphaModFix/>
          </a:blip>
          <a:srcRect b="0" l="0" r="0" t="0"/>
          <a:stretch/>
        </p:blipFill>
        <p:spPr>
          <a:xfrm rot="-900024">
            <a:off x="7669901" y="-1242014"/>
            <a:ext cx="2775771" cy="3021015"/>
          </a:xfrm>
          <a:prstGeom prst="rect">
            <a:avLst/>
          </a:prstGeom>
          <a:noFill/>
          <a:ln>
            <a:noFill/>
          </a:ln>
        </p:spPr>
      </p:pic>
      <p:pic>
        <p:nvPicPr>
          <p:cNvPr id="111" name="Google Shape;111;p20"/>
          <p:cNvPicPr preferRelativeResize="0"/>
          <p:nvPr/>
        </p:nvPicPr>
        <p:blipFill rotWithShape="1">
          <a:blip r:embed="rId3">
            <a:alphaModFix/>
          </a:blip>
          <a:srcRect b="0" l="19" r="19" t="0"/>
          <a:stretch/>
        </p:blipFill>
        <p:spPr>
          <a:xfrm rot="10799979">
            <a:off x="-1626701" y="-2274965"/>
            <a:ext cx="4294100" cy="38845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4" name="Google Shape;14;p3"/>
          <p:cNvSpPr txBox="1"/>
          <p:nvPr>
            <p:ph type="title"/>
          </p:nvPr>
        </p:nvSpPr>
        <p:spPr>
          <a:xfrm>
            <a:off x="3323400" y="2893738"/>
            <a:ext cx="2497200" cy="695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 name="Google Shape;15;p3"/>
          <p:cNvSpPr txBox="1"/>
          <p:nvPr>
            <p:ph hasCustomPrompt="1" idx="2" type="title"/>
          </p:nvPr>
        </p:nvSpPr>
        <p:spPr>
          <a:xfrm>
            <a:off x="3369625" y="911763"/>
            <a:ext cx="2325600" cy="17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0"/>
              <a:buFont typeface="Open Sans"/>
              <a:buNone/>
              <a:defRPr b="1" sz="14000" u="sng">
                <a:latin typeface="Open Sans"/>
                <a:ea typeface="Open Sans"/>
                <a:cs typeface="Open Sans"/>
                <a:sym typeface="Open Sans"/>
              </a:defRPr>
            </a:lvl1pPr>
            <a:lvl2pPr lvl="1"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16" name="Google Shape;16;p3"/>
          <p:cNvSpPr txBox="1"/>
          <p:nvPr>
            <p:ph idx="1" type="subTitle"/>
          </p:nvPr>
        </p:nvSpPr>
        <p:spPr>
          <a:xfrm>
            <a:off x="3323400" y="3589138"/>
            <a:ext cx="2497200" cy="64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112"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b="-50" l="0" r="0" t="-60"/>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alphaModFix/>
          </a:blip>
          <a:srcRect b="-50" l="0" r="0" t="-60"/>
          <a:stretch/>
        </p:blipFill>
        <p:spPr>
          <a:xfrm flipH="1" rot="5">
            <a:off x="-1574725" y="3918221"/>
            <a:ext cx="10974530" cy="1313608"/>
          </a:xfrm>
          <a:prstGeom prst="rect">
            <a:avLst/>
          </a:prstGeom>
          <a:noFill/>
          <a:ln>
            <a:noFill/>
          </a:ln>
        </p:spPr>
      </p:pic>
      <p:sp>
        <p:nvSpPr>
          <p:cNvPr id="115" name="Google Shape;115;p21"/>
          <p:cNvSpPr txBox="1"/>
          <p:nvPr>
            <p:ph type="title"/>
          </p:nvPr>
        </p:nvSpPr>
        <p:spPr>
          <a:xfrm>
            <a:off x="4301488" y="3113065"/>
            <a:ext cx="3382500" cy="429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800">
                <a:solidFill>
                  <a:schemeClr val="accent2"/>
                </a:solidFill>
              </a:defRPr>
            </a:lvl1pPr>
            <a:lvl2pPr lvl="1" rtl="0" algn="r">
              <a:spcBef>
                <a:spcPts val="0"/>
              </a:spcBef>
              <a:spcAft>
                <a:spcPts val="0"/>
              </a:spcAft>
              <a:buNone/>
              <a:defRPr sz="1800">
                <a:solidFill>
                  <a:schemeClr val="lt1"/>
                </a:solidFill>
              </a:defRPr>
            </a:lvl2pPr>
            <a:lvl3pPr lvl="2" rtl="0" algn="r">
              <a:spcBef>
                <a:spcPts val="0"/>
              </a:spcBef>
              <a:spcAft>
                <a:spcPts val="0"/>
              </a:spcAft>
              <a:buNone/>
              <a:defRPr sz="1800">
                <a:solidFill>
                  <a:schemeClr val="lt1"/>
                </a:solidFill>
              </a:defRPr>
            </a:lvl3pPr>
            <a:lvl4pPr lvl="3" rtl="0" algn="r">
              <a:spcBef>
                <a:spcPts val="0"/>
              </a:spcBef>
              <a:spcAft>
                <a:spcPts val="0"/>
              </a:spcAft>
              <a:buNone/>
              <a:defRPr sz="1800">
                <a:solidFill>
                  <a:schemeClr val="lt1"/>
                </a:solidFill>
              </a:defRPr>
            </a:lvl4pPr>
            <a:lvl5pPr lvl="4" rtl="0" algn="r">
              <a:spcBef>
                <a:spcPts val="0"/>
              </a:spcBef>
              <a:spcAft>
                <a:spcPts val="0"/>
              </a:spcAft>
              <a:buNone/>
              <a:defRPr sz="1800">
                <a:solidFill>
                  <a:schemeClr val="lt1"/>
                </a:solidFill>
              </a:defRPr>
            </a:lvl5pPr>
            <a:lvl6pPr lvl="5" rtl="0" algn="r">
              <a:spcBef>
                <a:spcPts val="0"/>
              </a:spcBef>
              <a:spcAft>
                <a:spcPts val="0"/>
              </a:spcAft>
              <a:buNone/>
              <a:defRPr sz="1800">
                <a:solidFill>
                  <a:schemeClr val="lt1"/>
                </a:solidFill>
              </a:defRPr>
            </a:lvl6pPr>
            <a:lvl7pPr lvl="6" rtl="0" algn="r">
              <a:spcBef>
                <a:spcPts val="0"/>
              </a:spcBef>
              <a:spcAft>
                <a:spcPts val="0"/>
              </a:spcAft>
              <a:buNone/>
              <a:defRPr sz="1800">
                <a:solidFill>
                  <a:schemeClr val="lt1"/>
                </a:solidFill>
              </a:defRPr>
            </a:lvl7pPr>
            <a:lvl8pPr lvl="7" rtl="0" algn="r">
              <a:spcBef>
                <a:spcPts val="0"/>
              </a:spcBef>
              <a:spcAft>
                <a:spcPts val="0"/>
              </a:spcAft>
              <a:buNone/>
              <a:defRPr sz="1800">
                <a:solidFill>
                  <a:schemeClr val="lt1"/>
                </a:solidFill>
              </a:defRPr>
            </a:lvl8pPr>
            <a:lvl9pPr lvl="8" rtl="0" algn="r">
              <a:spcBef>
                <a:spcPts val="0"/>
              </a:spcBef>
              <a:spcAft>
                <a:spcPts val="0"/>
              </a:spcAft>
              <a:buNone/>
              <a:defRPr sz="1800">
                <a:solidFill>
                  <a:schemeClr val="lt1"/>
                </a:solidFill>
              </a:defRPr>
            </a:lvl9pPr>
          </a:lstStyle>
          <a:p/>
        </p:txBody>
      </p:sp>
      <p:sp>
        <p:nvSpPr>
          <p:cNvPr id="116" name="Google Shape;116;p21"/>
          <p:cNvSpPr txBox="1"/>
          <p:nvPr>
            <p:ph idx="1" type="subTitle"/>
          </p:nvPr>
        </p:nvSpPr>
        <p:spPr>
          <a:xfrm>
            <a:off x="2647613" y="2045538"/>
            <a:ext cx="5258700" cy="1012500"/>
          </a:xfrm>
          <a:prstGeom prst="rect">
            <a:avLst/>
          </a:prstGeom>
          <a:noFill/>
        </p:spPr>
        <p:txBody>
          <a:bodyPr anchorCtr="0" anchor="ctr" bIns="91425" lIns="91425" spcFirstLastPara="1" rIns="91425" wrap="square" tIns="91425">
            <a:noAutofit/>
          </a:bodyPr>
          <a:lstStyle>
            <a:lvl1pPr lvl="0" marR="228600" rtl="0" algn="r">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1"/>
          <p:cNvSpPr txBox="1"/>
          <p:nvPr>
            <p:ph idx="2" type="title"/>
          </p:nvPr>
        </p:nvSpPr>
        <p:spPr>
          <a:xfrm>
            <a:off x="1237688" y="2002216"/>
            <a:ext cx="1787700" cy="1052400"/>
          </a:xfrm>
          <a:prstGeom prst="rect">
            <a:avLst/>
          </a:prstGeom>
        </p:spPr>
        <p:txBody>
          <a:bodyPr anchorCtr="0" anchor="t" bIns="91425" lIns="91425" spcFirstLastPara="1" rIns="91425" wrap="square" tIns="91425">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b="1" sz="3500"/>
            </a:lvl2pPr>
            <a:lvl3pPr lvl="2" rtl="0">
              <a:spcBef>
                <a:spcPts val="0"/>
              </a:spcBef>
              <a:spcAft>
                <a:spcPts val="0"/>
              </a:spcAft>
              <a:buSzPts val="3500"/>
              <a:buNone/>
              <a:defRPr b="1" sz="3500"/>
            </a:lvl3pPr>
            <a:lvl4pPr lvl="3" rtl="0">
              <a:spcBef>
                <a:spcPts val="0"/>
              </a:spcBef>
              <a:spcAft>
                <a:spcPts val="0"/>
              </a:spcAft>
              <a:buSzPts val="3500"/>
              <a:buNone/>
              <a:defRPr b="1" sz="3500"/>
            </a:lvl4pPr>
            <a:lvl5pPr lvl="4" rtl="0">
              <a:spcBef>
                <a:spcPts val="0"/>
              </a:spcBef>
              <a:spcAft>
                <a:spcPts val="0"/>
              </a:spcAft>
              <a:buSzPts val="3500"/>
              <a:buNone/>
              <a:defRPr b="1" sz="3500"/>
            </a:lvl5pPr>
            <a:lvl6pPr lvl="5" rtl="0">
              <a:spcBef>
                <a:spcPts val="0"/>
              </a:spcBef>
              <a:spcAft>
                <a:spcPts val="0"/>
              </a:spcAft>
              <a:buSzPts val="3500"/>
              <a:buNone/>
              <a:defRPr b="1" sz="3500"/>
            </a:lvl6pPr>
            <a:lvl7pPr lvl="6" rtl="0">
              <a:spcBef>
                <a:spcPts val="0"/>
              </a:spcBef>
              <a:spcAft>
                <a:spcPts val="0"/>
              </a:spcAft>
              <a:buSzPts val="3500"/>
              <a:buNone/>
              <a:defRPr b="1" sz="3500"/>
            </a:lvl7pPr>
            <a:lvl8pPr lvl="7" rtl="0">
              <a:spcBef>
                <a:spcPts val="0"/>
              </a:spcBef>
              <a:spcAft>
                <a:spcPts val="0"/>
              </a:spcAft>
              <a:buSzPts val="3500"/>
              <a:buNone/>
              <a:defRPr b="1" sz="3500"/>
            </a:lvl8pPr>
            <a:lvl9pPr lvl="8" rtl="0">
              <a:spcBef>
                <a:spcPts val="0"/>
              </a:spcBef>
              <a:spcAft>
                <a:spcPts val="0"/>
              </a:spcAft>
              <a:buSzPts val="3500"/>
              <a:buNone/>
              <a:defRPr b="1" sz="35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20" name="Google Shape;120;p22"/>
          <p:cNvSpPr txBox="1"/>
          <p:nvPr>
            <p:ph type="ctrTitle"/>
          </p:nvPr>
        </p:nvSpPr>
        <p:spPr>
          <a:xfrm>
            <a:off x="879625" y="1875237"/>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1" name="Google Shape;121;p22"/>
          <p:cNvSpPr txBox="1"/>
          <p:nvPr>
            <p:ph idx="1" type="subTitle"/>
          </p:nvPr>
        </p:nvSpPr>
        <p:spPr>
          <a:xfrm>
            <a:off x="879625" y="2242200"/>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2" name="Google Shape;122;p22"/>
          <p:cNvSpPr txBox="1"/>
          <p:nvPr>
            <p:ph idx="2" type="ctrTitle"/>
          </p:nvPr>
        </p:nvSpPr>
        <p:spPr>
          <a:xfrm>
            <a:off x="3538263" y="1875237"/>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3" name="Google Shape;123;p22"/>
          <p:cNvSpPr txBox="1"/>
          <p:nvPr>
            <p:ph idx="3" type="subTitle"/>
          </p:nvPr>
        </p:nvSpPr>
        <p:spPr>
          <a:xfrm>
            <a:off x="3538260" y="2242200"/>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4" name="Google Shape;124;p22"/>
          <p:cNvSpPr txBox="1"/>
          <p:nvPr>
            <p:ph idx="4" type="ctrTitle"/>
          </p:nvPr>
        </p:nvSpPr>
        <p:spPr>
          <a:xfrm>
            <a:off x="6196933" y="1875237"/>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5" name="Google Shape;125;p22"/>
          <p:cNvSpPr txBox="1"/>
          <p:nvPr>
            <p:ph idx="5" type="subTitle"/>
          </p:nvPr>
        </p:nvSpPr>
        <p:spPr>
          <a:xfrm>
            <a:off x="6196927" y="2242200"/>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6" name="Google Shape;126;p22"/>
          <p:cNvSpPr txBox="1"/>
          <p:nvPr>
            <p:ph idx="6" type="ctrTitle"/>
          </p:nvPr>
        </p:nvSpPr>
        <p:spPr>
          <a:xfrm>
            <a:off x="879625" y="3461724"/>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7" name="Google Shape;127;p22"/>
          <p:cNvSpPr txBox="1"/>
          <p:nvPr>
            <p:ph idx="7" type="subTitle"/>
          </p:nvPr>
        </p:nvSpPr>
        <p:spPr>
          <a:xfrm>
            <a:off x="879625" y="3828687"/>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8" name="Google Shape;128;p22"/>
          <p:cNvSpPr txBox="1"/>
          <p:nvPr>
            <p:ph idx="8" type="ctrTitle"/>
          </p:nvPr>
        </p:nvSpPr>
        <p:spPr>
          <a:xfrm>
            <a:off x="3538263" y="3461724"/>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9" name="Google Shape;129;p22"/>
          <p:cNvSpPr txBox="1"/>
          <p:nvPr>
            <p:ph idx="9" type="subTitle"/>
          </p:nvPr>
        </p:nvSpPr>
        <p:spPr>
          <a:xfrm>
            <a:off x="3538260" y="3828687"/>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30" name="Google Shape;130;p22"/>
          <p:cNvSpPr txBox="1"/>
          <p:nvPr>
            <p:ph idx="13" type="ctrTitle"/>
          </p:nvPr>
        </p:nvSpPr>
        <p:spPr>
          <a:xfrm>
            <a:off x="6196933" y="3461724"/>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31" name="Google Shape;131;p22"/>
          <p:cNvSpPr txBox="1"/>
          <p:nvPr>
            <p:ph idx="14" type="subTitle"/>
          </p:nvPr>
        </p:nvSpPr>
        <p:spPr>
          <a:xfrm>
            <a:off x="6196927" y="3828687"/>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32" name="Google Shape;132;p22"/>
          <p:cNvSpPr txBox="1"/>
          <p:nvPr>
            <p:ph idx="15"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13">
    <p:spTree>
      <p:nvGrpSpPr>
        <p:cNvPr id="133" name="Shape 133"/>
        <p:cNvGrpSpPr/>
        <p:nvPr/>
      </p:nvGrpSpPr>
      <p:grpSpPr>
        <a:xfrm>
          <a:off x="0" y="0"/>
          <a:ext cx="0" cy="0"/>
          <a:chOff x="0" y="0"/>
          <a:chExt cx="0" cy="0"/>
        </a:xfrm>
      </p:grpSpPr>
      <p:sp>
        <p:nvSpPr>
          <p:cNvPr id="134" name="Google Shape;134;p23"/>
          <p:cNvSpPr txBox="1"/>
          <p:nvPr>
            <p:ph idx="1" type="subTitle"/>
          </p:nvPr>
        </p:nvSpPr>
        <p:spPr>
          <a:xfrm>
            <a:off x="738975" y="2357825"/>
            <a:ext cx="3595500" cy="206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p:txBody>
      </p:sp>
      <p:sp>
        <p:nvSpPr>
          <p:cNvPr id="135" name="Google Shape;135;p23"/>
          <p:cNvSpPr txBox="1"/>
          <p:nvPr>
            <p:ph idx="2" type="subTitle"/>
          </p:nvPr>
        </p:nvSpPr>
        <p:spPr>
          <a:xfrm>
            <a:off x="4624450" y="2357825"/>
            <a:ext cx="3595500" cy="206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p:txBody>
      </p:sp>
      <p:sp>
        <p:nvSpPr>
          <p:cNvPr id="136" name="Google Shape;136;p23"/>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pic>
        <p:nvPicPr>
          <p:cNvPr id="137" name="Google Shape;137;p23"/>
          <p:cNvPicPr preferRelativeResize="0"/>
          <p:nvPr/>
        </p:nvPicPr>
        <p:blipFill rotWithShape="1">
          <a:blip r:embed="rId2">
            <a:alphaModFix/>
          </a:blip>
          <a:srcRect b="-1203" l="0" r="0" t="70"/>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b="0" l="0" r="0" t="0"/>
          <a:stretch/>
        </p:blipFill>
        <p:spPr>
          <a:xfrm rot="565831">
            <a:off x="6799170" y="-2312740"/>
            <a:ext cx="4725956"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9" l="0" r="0" t="19"/>
          <a:stretch/>
        </p:blipFill>
        <p:spPr>
          <a:xfrm>
            <a:off x="952" y="0"/>
            <a:ext cx="9142089" cy="51434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14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b="9" l="0" r="0" t="1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b="9" l="0" r="0" t="19"/>
          <a:stretch/>
        </p:blipFill>
        <p:spPr>
          <a:xfrm>
            <a:off x="952" y="0"/>
            <a:ext cx="9142089" cy="514349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9" name="Google Shape;19;p4"/>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20" name="Google Shape;20;p4"/>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00"/>
            </a:lvl1pPr>
            <a:lvl2pPr indent="-304800" lvl="1" marL="914400" rtl="0">
              <a:spcBef>
                <a:spcPts val="1600"/>
              </a:spcBef>
              <a:spcAft>
                <a:spcPts val="0"/>
              </a:spcAft>
              <a:buClr>
                <a:schemeClr val="dk1"/>
              </a:buClr>
              <a:buSzPts val="1200"/>
              <a:buFont typeface="Muli"/>
              <a:buAutoNum type="alphaLcPeriod"/>
              <a:defRPr/>
            </a:lvl2pPr>
            <a:lvl3pPr indent="-304800" lvl="2" marL="1371600" rtl="0">
              <a:spcBef>
                <a:spcPts val="1600"/>
              </a:spcBef>
              <a:spcAft>
                <a:spcPts val="0"/>
              </a:spcAft>
              <a:buClr>
                <a:schemeClr val="dk1"/>
              </a:buClr>
              <a:buSzPts val="1200"/>
              <a:buFont typeface="Muli"/>
              <a:buAutoNum type="romanLcPeriod"/>
              <a:defRPr/>
            </a:lvl3pPr>
            <a:lvl4pPr indent="-304800" lvl="3" marL="1828800" rtl="0">
              <a:spcBef>
                <a:spcPts val="1600"/>
              </a:spcBef>
              <a:spcAft>
                <a:spcPts val="0"/>
              </a:spcAft>
              <a:buClr>
                <a:schemeClr val="dk1"/>
              </a:buClr>
              <a:buSzPts val="1200"/>
              <a:buFont typeface="Muli"/>
              <a:buAutoNum type="arabicPeriod"/>
              <a:defRPr/>
            </a:lvl4pPr>
            <a:lvl5pPr indent="-304800" lvl="4" marL="2286000" rtl="0">
              <a:spcBef>
                <a:spcPts val="1600"/>
              </a:spcBef>
              <a:spcAft>
                <a:spcPts val="0"/>
              </a:spcAft>
              <a:buClr>
                <a:schemeClr val="dk1"/>
              </a:buClr>
              <a:buSzPts val="1200"/>
              <a:buFont typeface="Muli"/>
              <a:buAutoNum type="alphaLcPeriod"/>
              <a:defRPr/>
            </a:lvl5pPr>
            <a:lvl6pPr indent="-304800" lvl="5" marL="2743200" rtl="0">
              <a:spcBef>
                <a:spcPts val="1600"/>
              </a:spcBef>
              <a:spcAft>
                <a:spcPts val="0"/>
              </a:spcAft>
              <a:buClr>
                <a:schemeClr val="dk1"/>
              </a:buClr>
              <a:buSzPts val="1200"/>
              <a:buFont typeface="Muli"/>
              <a:buAutoNum type="romanLcPeriod"/>
              <a:defRPr/>
            </a:lvl6pPr>
            <a:lvl7pPr indent="-304800" lvl="6" marL="3200400" rtl="0">
              <a:spcBef>
                <a:spcPts val="1600"/>
              </a:spcBef>
              <a:spcAft>
                <a:spcPts val="0"/>
              </a:spcAft>
              <a:buClr>
                <a:schemeClr val="dk1"/>
              </a:buClr>
              <a:buSzPts val="1200"/>
              <a:buFont typeface="Muli"/>
              <a:buAutoNum type="arabicPeriod"/>
              <a:defRPr/>
            </a:lvl7pPr>
            <a:lvl8pPr indent="-304800" lvl="7" marL="3657600" rtl="0">
              <a:spcBef>
                <a:spcPts val="1600"/>
              </a:spcBef>
              <a:spcAft>
                <a:spcPts val="0"/>
              </a:spcAft>
              <a:buClr>
                <a:schemeClr val="dk1"/>
              </a:buClr>
              <a:buSzPts val="1200"/>
              <a:buFont typeface="Muli"/>
              <a:buAutoNum type="alphaLcPeriod"/>
              <a:defRPr/>
            </a:lvl8pPr>
            <a:lvl9pPr indent="-304800" lvl="8" marL="4114800" rtl="0">
              <a:spcBef>
                <a:spcPts val="1600"/>
              </a:spcBef>
              <a:spcAft>
                <a:spcPts val="1600"/>
              </a:spcAft>
              <a:buClr>
                <a:schemeClr val="dk1"/>
              </a:buClr>
              <a:buSzPts val="1200"/>
              <a:buFont typeface="Muli"/>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23" name="Google Shape;23;p5"/>
          <p:cNvSpPr txBox="1"/>
          <p:nvPr>
            <p:ph type="ctrTitle"/>
          </p:nvPr>
        </p:nvSpPr>
        <p:spPr>
          <a:xfrm>
            <a:off x="1638431" y="1606100"/>
            <a:ext cx="22227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 name="Google Shape;24;p5"/>
          <p:cNvSpPr txBox="1"/>
          <p:nvPr>
            <p:ph idx="1" type="subTitle"/>
          </p:nvPr>
        </p:nvSpPr>
        <p:spPr>
          <a:xfrm>
            <a:off x="1638425" y="1993300"/>
            <a:ext cx="2222700" cy="78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25" name="Google Shape;25;p5"/>
          <p:cNvSpPr txBox="1"/>
          <p:nvPr>
            <p:ph idx="2" type="ctrTitle"/>
          </p:nvPr>
        </p:nvSpPr>
        <p:spPr>
          <a:xfrm>
            <a:off x="5282438" y="3224959"/>
            <a:ext cx="22227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6" name="Google Shape;26;p5"/>
          <p:cNvSpPr txBox="1"/>
          <p:nvPr>
            <p:ph idx="3" type="subTitle"/>
          </p:nvPr>
        </p:nvSpPr>
        <p:spPr>
          <a:xfrm>
            <a:off x="5282430" y="3612159"/>
            <a:ext cx="2222700" cy="78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27" name="Google Shape;27;p5"/>
          <p:cNvSpPr txBox="1"/>
          <p:nvPr>
            <p:ph idx="4"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30" name="Google Shape;30;p6"/>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33" name="Google Shape;33;p7"/>
          <p:cNvSpPr txBox="1"/>
          <p:nvPr>
            <p:ph idx="1" type="subTitle"/>
          </p:nvPr>
        </p:nvSpPr>
        <p:spPr>
          <a:xfrm>
            <a:off x="6299325" y="1682875"/>
            <a:ext cx="2112600" cy="261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rtl="0" algn="ctr">
              <a:lnSpc>
                <a:spcPct val="100000"/>
              </a:lnSpc>
              <a:spcBef>
                <a:spcPts val="1600"/>
              </a:spcBef>
              <a:spcAft>
                <a:spcPts val="0"/>
              </a:spcAft>
              <a:buClr>
                <a:schemeClr val="lt1"/>
              </a:buClr>
              <a:buSzPts val="1600"/>
              <a:buChar char="○"/>
              <a:defRPr sz="1600">
                <a:solidFill>
                  <a:schemeClr val="lt1"/>
                </a:solidFill>
              </a:defRPr>
            </a:lvl2pPr>
            <a:lvl3pPr lvl="2" rtl="0" algn="ctr">
              <a:lnSpc>
                <a:spcPct val="100000"/>
              </a:lnSpc>
              <a:spcBef>
                <a:spcPts val="0"/>
              </a:spcBef>
              <a:spcAft>
                <a:spcPts val="0"/>
              </a:spcAft>
              <a:buClr>
                <a:schemeClr val="lt1"/>
              </a:buClr>
              <a:buSzPts val="1600"/>
              <a:buChar char="■"/>
              <a:defRPr sz="1600">
                <a:solidFill>
                  <a:schemeClr val="lt1"/>
                </a:solidFill>
              </a:defRPr>
            </a:lvl3pPr>
            <a:lvl4pPr lvl="3" rtl="0" algn="ctr">
              <a:lnSpc>
                <a:spcPct val="100000"/>
              </a:lnSpc>
              <a:spcBef>
                <a:spcPts val="0"/>
              </a:spcBef>
              <a:spcAft>
                <a:spcPts val="0"/>
              </a:spcAft>
              <a:buClr>
                <a:schemeClr val="lt1"/>
              </a:buClr>
              <a:buSzPts val="1600"/>
              <a:buChar char="●"/>
              <a:defRPr sz="1600">
                <a:solidFill>
                  <a:schemeClr val="lt1"/>
                </a:solidFill>
              </a:defRPr>
            </a:lvl4pPr>
            <a:lvl5pPr lvl="4" rtl="0" algn="ctr">
              <a:lnSpc>
                <a:spcPct val="100000"/>
              </a:lnSpc>
              <a:spcBef>
                <a:spcPts val="0"/>
              </a:spcBef>
              <a:spcAft>
                <a:spcPts val="0"/>
              </a:spcAft>
              <a:buClr>
                <a:schemeClr val="lt1"/>
              </a:buClr>
              <a:buSzPts val="1600"/>
              <a:buChar char="○"/>
              <a:defRPr sz="1600">
                <a:solidFill>
                  <a:schemeClr val="lt1"/>
                </a:solidFill>
              </a:defRPr>
            </a:lvl5pPr>
            <a:lvl6pPr lvl="5" rtl="0" algn="ctr">
              <a:lnSpc>
                <a:spcPct val="100000"/>
              </a:lnSpc>
              <a:spcBef>
                <a:spcPts val="0"/>
              </a:spcBef>
              <a:spcAft>
                <a:spcPts val="0"/>
              </a:spcAft>
              <a:buClr>
                <a:schemeClr val="lt1"/>
              </a:buClr>
              <a:buSzPts val="1600"/>
              <a:buChar char="■"/>
              <a:defRPr sz="1600">
                <a:solidFill>
                  <a:schemeClr val="lt1"/>
                </a:solidFill>
              </a:defRPr>
            </a:lvl6pPr>
            <a:lvl7pPr lvl="6" rtl="0" algn="ctr">
              <a:lnSpc>
                <a:spcPct val="100000"/>
              </a:lnSpc>
              <a:spcBef>
                <a:spcPts val="0"/>
              </a:spcBef>
              <a:spcAft>
                <a:spcPts val="0"/>
              </a:spcAft>
              <a:buClr>
                <a:schemeClr val="lt1"/>
              </a:buClr>
              <a:buSzPts val="1600"/>
              <a:buChar char="●"/>
              <a:defRPr sz="1600">
                <a:solidFill>
                  <a:schemeClr val="lt1"/>
                </a:solidFill>
              </a:defRPr>
            </a:lvl7pPr>
            <a:lvl8pPr lvl="7" rtl="0" algn="ctr">
              <a:lnSpc>
                <a:spcPct val="100000"/>
              </a:lnSpc>
              <a:spcBef>
                <a:spcPts val="0"/>
              </a:spcBef>
              <a:spcAft>
                <a:spcPts val="0"/>
              </a:spcAft>
              <a:buClr>
                <a:schemeClr val="lt1"/>
              </a:buClr>
              <a:buSzPts val="1600"/>
              <a:buChar char="○"/>
              <a:defRPr sz="1600">
                <a:solidFill>
                  <a:schemeClr val="lt1"/>
                </a:solidFill>
              </a:defRPr>
            </a:lvl8pPr>
            <a:lvl9pPr lvl="8" rtl="0" algn="ctr">
              <a:lnSpc>
                <a:spcPct val="100000"/>
              </a:lnSpc>
              <a:spcBef>
                <a:spcPts val="0"/>
              </a:spcBef>
              <a:spcAft>
                <a:spcPts val="0"/>
              </a:spcAft>
              <a:buClr>
                <a:schemeClr val="lt1"/>
              </a:buClr>
              <a:buSzPts val="1600"/>
              <a:buChar char="■"/>
              <a:defRPr sz="1600">
                <a:solidFill>
                  <a:schemeClr val="lt1"/>
                </a:solidFill>
              </a:defRPr>
            </a:lvl9pPr>
          </a:lstStyle>
          <a:p/>
        </p:txBody>
      </p:sp>
      <p:sp>
        <p:nvSpPr>
          <p:cNvPr id="34" name="Google Shape;34;p7"/>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37" name="Google Shape;37;p8"/>
          <p:cNvSpPr txBox="1"/>
          <p:nvPr>
            <p:ph type="title"/>
          </p:nvPr>
        </p:nvSpPr>
        <p:spPr>
          <a:xfrm>
            <a:off x="2559725" y="1553400"/>
            <a:ext cx="4024500" cy="2036700"/>
          </a:xfrm>
          <a:prstGeom prst="rect">
            <a:avLst/>
          </a:prstGeom>
        </p:spPr>
        <p:txBody>
          <a:bodyPr anchorCtr="0" anchor="ctr" bIns="91425" lIns="91425" spcFirstLastPara="1" rIns="91425" wrap="square" tIns="91425">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b="0" l="9" r="9" t="0"/>
          <a:stretch/>
        </p:blipFill>
        <p:spPr>
          <a:xfrm flipH="1">
            <a:off x="1528207" y="-721500"/>
            <a:ext cx="7397144" cy="6690379"/>
          </a:xfrm>
          <a:prstGeom prst="rect">
            <a:avLst/>
          </a:prstGeom>
          <a:noFill/>
          <a:ln>
            <a:noFill/>
          </a:ln>
        </p:spPr>
      </p:pic>
      <p:sp>
        <p:nvSpPr>
          <p:cNvPr id="40" name="Google Shape;40;p9"/>
          <p:cNvSpPr txBox="1"/>
          <p:nvPr>
            <p:ph type="title"/>
          </p:nvPr>
        </p:nvSpPr>
        <p:spPr>
          <a:xfrm>
            <a:off x="747975" y="1281475"/>
            <a:ext cx="3027600" cy="8031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747975" y="2019725"/>
            <a:ext cx="3027600" cy="184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b="0" l="0" r="0" t="0"/>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alphaModFix/>
          </a:blip>
          <a:srcRect b="0" l="9" r="9" t="0"/>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alphaModFix/>
          </a:blip>
          <a:srcRect b="0" l="9" r="9" t="0"/>
          <a:stretch/>
        </p:blipFill>
        <p:spPr>
          <a:xfrm flipH="1" rot="5400000">
            <a:off x="-2622366" y="-4796974"/>
            <a:ext cx="6616178" cy="5984052"/>
          </a:xfrm>
          <a:prstGeom prst="rect">
            <a:avLst/>
          </a:prstGeom>
          <a:noFill/>
          <a:ln>
            <a:noFill/>
          </a:ln>
        </p:spPr>
      </p:pic>
      <p:pic>
        <p:nvPicPr>
          <p:cNvPr id="46" name="Google Shape;46;p10"/>
          <p:cNvPicPr preferRelativeResize="0"/>
          <p:nvPr/>
        </p:nvPicPr>
        <p:blipFill rotWithShape="1">
          <a:blip r:embed="rId3">
            <a:alphaModFix/>
          </a:blip>
          <a:srcRect b="0" l="9" r="9" t="0"/>
          <a:stretch/>
        </p:blipFill>
        <p:spPr>
          <a:xfrm rot="-8100000">
            <a:off x="6250564" y="-2482419"/>
            <a:ext cx="4563393" cy="4127392"/>
          </a:xfrm>
          <a:prstGeom prst="rect">
            <a:avLst/>
          </a:prstGeom>
          <a:noFill/>
          <a:ln>
            <a:noFill/>
          </a:ln>
        </p:spPr>
      </p:pic>
      <p:sp>
        <p:nvSpPr>
          <p:cNvPr id="47" name="Google Shape;47;p10"/>
          <p:cNvSpPr txBox="1"/>
          <p:nvPr>
            <p:ph type="title"/>
          </p:nvPr>
        </p:nvSpPr>
        <p:spPr>
          <a:xfrm>
            <a:off x="4572000" y="1503150"/>
            <a:ext cx="1657200" cy="16800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500">
                <a:solidFill>
                  <a:schemeClr val="lt1"/>
                </a:solidFill>
              </a:defRPr>
            </a:lvl1pPr>
            <a:lvl2pPr lvl="1" rtl="0" algn="ctr">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indent="-317500" lvl="1" marL="9144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youtu.be/bfIedEVtKQ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62.png"/><Relationship Id="rId4" Type="http://schemas.openxmlformats.org/officeDocument/2006/relationships/image" Target="../media/image53.png"/><Relationship Id="rId5"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64.png"/><Relationship Id="rId4" Type="http://schemas.openxmlformats.org/officeDocument/2006/relationships/image" Target="../media/image68.png"/><Relationship Id="rId5"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73.png"/><Relationship Id="rId4" Type="http://schemas.openxmlformats.org/officeDocument/2006/relationships/image" Target="../media/image59.png"/><Relationship Id="rId5"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75.png"/><Relationship Id="rId4" Type="http://schemas.openxmlformats.org/officeDocument/2006/relationships/image" Target="../media/image71.png"/><Relationship Id="rId5"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72.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6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ctrTitle"/>
          </p:nvPr>
        </p:nvSpPr>
        <p:spPr>
          <a:xfrm>
            <a:off x="597025" y="1066775"/>
            <a:ext cx="7880700" cy="227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Exploratory Data Analysis:</a:t>
            </a:r>
            <a:endParaRPr sz="4500"/>
          </a:p>
          <a:p>
            <a:pPr indent="0" lvl="0" marL="0" rtl="0" algn="ctr">
              <a:spcBef>
                <a:spcPts val="0"/>
              </a:spcBef>
              <a:spcAft>
                <a:spcPts val="0"/>
              </a:spcAft>
              <a:buNone/>
            </a:pPr>
            <a:r>
              <a:rPr lang="en" sz="4500"/>
              <a:t> </a:t>
            </a:r>
            <a:r>
              <a:rPr lang="en" sz="4500">
                <a:solidFill>
                  <a:schemeClr val="accent2"/>
                </a:solidFill>
              </a:rPr>
              <a:t>Brazil House and Apartment Listings</a:t>
            </a:r>
            <a:endParaRPr sz="4500">
              <a:solidFill>
                <a:schemeClr val="accent2"/>
              </a:solidFill>
            </a:endParaRPr>
          </a:p>
          <a:p>
            <a:pPr indent="0" lvl="0" marL="0" rtl="0" algn="ctr">
              <a:spcBef>
                <a:spcPts val="0"/>
              </a:spcBef>
              <a:spcAft>
                <a:spcPts val="0"/>
              </a:spcAft>
              <a:buNone/>
            </a:pPr>
            <a:r>
              <a:rPr lang="en" sz="2200"/>
              <a:t>Featuring Neural Network Regression </a:t>
            </a:r>
            <a:endParaRPr sz="2200"/>
          </a:p>
        </p:txBody>
      </p:sp>
      <p:sp>
        <p:nvSpPr>
          <p:cNvPr id="149" name="Google Shape;149;p26"/>
          <p:cNvSpPr txBox="1"/>
          <p:nvPr>
            <p:ph idx="1" type="subTitle"/>
          </p:nvPr>
        </p:nvSpPr>
        <p:spPr>
          <a:xfrm>
            <a:off x="2435775" y="3110613"/>
            <a:ext cx="4272300" cy="43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Vince Rian M. Misalucha</a:t>
            </a:r>
            <a:endParaRPr/>
          </a:p>
        </p:txBody>
      </p:sp>
      <p:sp>
        <p:nvSpPr>
          <p:cNvPr id="150" name="Google Shape;150;p26"/>
          <p:cNvSpPr txBox="1"/>
          <p:nvPr/>
        </p:nvSpPr>
        <p:spPr>
          <a:xfrm>
            <a:off x="3275688" y="365778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https://youtu.be/bfIedEVtKQM</a:t>
            </a:r>
            <a:endParaRPr>
              <a:solidFill>
                <a:schemeClr val="accent1"/>
              </a:solidFill>
            </a:endParaRPr>
          </a:p>
        </p:txBody>
      </p:sp>
      <p:grpSp>
        <p:nvGrpSpPr>
          <p:cNvPr id="151" name="Google Shape;151;p26"/>
          <p:cNvGrpSpPr/>
          <p:nvPr/>
        </p:nvGrpSpPr>
        <p:grpSpPr>
          <a:xfrm>
            <a:off x="2868301" y="3714647"/>
            <a:ext cx="407391" cy="286470"/>
            <a:chOff x="3476576" y="2633631"/>
            <a:chExt cx="417024" cy="293244"/>
          </a:xfrm>
        </p:grpSpPr>
        <p:sp>
          <p:nvSpPr>
            <p:cNvPr id="152" name="Google Shape;152;p26"/>
            <p:cNvSpPr/>
            <p:nvPr/>
          </p:nvSpPr>
          <p:spPr>
            <a:xfrm>
              <a:off x="3476576" y="2633631"/>
              <a:ext cx="417024" cy="293244"/>
            </a:xfrm>
            <a:custGeom>
              <a:rect b="b" l="l" r="r" t="t"/>
              <a:pathLst>
                <a:path extrusionOk="0" h="14051" w="19982">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53" name="Google Shape;153;p26"/>
            <p:cNvSpPr/>
            <p:nvPr/>
          </p:nvSpPr>
          <p:spPr>
            <a:xfrm>
              <a:off x="3636206" y="2706945"/>
              <a:ext cx="122194" cy="146633"/>
            </a:xfrm>
            <a:custGeom>
              <a:rect b="b" l="l" r="r" t="t"/>
              <a:pathLst>
                <a:path extrusionOk="0" h="7026" w="5855">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DATA SELECTED</a:t>
            </a:r>
            <a:endParaRPr/>
          </a:p>
        </p:txBody>
      </p:sp>
      <p:sp>
        <p:nvSpPr>
          <p:cNvPr id="236" name="Google Shape;236;p35"/>
          <p:cNvSpPr txBox="1"/>
          <p:nvPr/>
        </p:nvSpPr>
        <p:spPr>
          <a:xfrm>
            <a:off x="955050" y="1232650"/>
            <a:ext cx="72339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Data: Brazil Listings of House and Apartment</a:t>
            </a:r>
            <a:endParaRPr>
              <a:solidFill>
                <a:schemeClr val="dk1"/>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Time Frame: January 2015 to February 2018</a:t>
            </a:r>
            <a:endParaRPr>
              <a:solidFill>
                <a:schemeClr val="dk1"/>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Records: 170,000+ </a:t>
            </a:r>
            <a:endParaRPr>
              <a:solidFill>
                <a:schemeClr val="dk1"/>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Features:</a:t>
            </a:r>
            <a:endParaRPr>
              <a:solidFill>
                <a:schemeClr val="dk1"/>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ID</a:t>
            </a:r>
            <a:endParaRPr>
              <a:solidFill>
                <a:schemeClr val="dk1"/>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Operation</a:t>
            </a:r>
            <a:endParaRPr>
              <a:solidFill>
                <a:schemeClr val="dk1"/>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Place and State name</a:t>
            </a:r>
            <a:endParaRPr>
              <a:solidFill>
                <a:schemeClr val="dk1"/>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Longitude and Latitude</a:t>
            </a:r>
            <a:endParaRPr>
              <a:solidFill>
                <a:schemeClr val="dk1"/>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Surface Area in Sq. Meters</a:t>
            </a:r>
            <a:endParaRPr>
              <a:solidFill>
                <a:schemeClr val="dk1"/>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Rooms and Floors</a:t>
            </a:r>
            <a:endParaRPr>
              <a:solidFill>
                <a:schemeClr val="dk1"/>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Price</a:t>
            </a:r>
            <a:endParaRPr>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1779900" y="1553400"/>
            <a:ext cx="5584200" cy="203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a:t>
            </a:r>
            <a:endParaRPr>
              <a:solidFill>
                <a:schemeClr val="accent2"/>
              </a:solidFill>
            </a:endParaRPr>
          </a:p>
        </p:txBody>
      </p:sp>
      <p:sp>
        <p:nvSpPr>
          <p:cNvPr id="242" name="Google Shape;242;p36"/>
          <p:cNvSpPr txBox="1"/>
          <p:nvPr/>
        </p:nvSpPr>
        <p:spPr>
          <a:xfrm>
            <a:off x="2950800" y="3058550"/>
            <a:ext cx="324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Choosing from the Current Listings (Feb 2018)</a:t>
            </a:r>
            <a:endParaRPr>
              <a:solidFill>
                <a:schemeClr val="dk1"/>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RAW NUMBERS: VOLUME PER STATE</a:t>
            </a:r>
            <a:endParaRPr/>
          </a:p>
        </p:txBody>
      </p:sp>
      <p:sp>
        <p:nvSpPr>
          <p:cNvPr id="248" name="Google Shape;248;p37"/>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pic>
        <p:nvPicPr>
          <p:cNvPr id="249" name="Google Shape;249;p37"/>
          <p:cNvPicPr preferRelativeResize="0"/>
          <p:nvPr/>
        </p:nvPicPr>
        <p:blipFill>
          <a:blip r:embed="rId3">
            <a:alphaModFix/>
          </a:blip>
          <a:stretch>
            <a:fillRect/>
          </a:stretch>
        </p:blipFill>
        <p:spPr>
          <a:xfrm>
            <a:off x="2795575" y="1488282"/>
            <a:ext cx="1504950" cy="2552700"/>
          </a:xfrm>
          <a:prstGeom prst="rect">
            <a:avLst/>
          </a:prstGeom>
          <a:noFill/>
          <a:ln>
            <a:noFill/>
          </a:ln>
        </p:spPr>
      </p:pic>
      <p:pic>
        <p:nvPicPr>
          <p:cNvPr id="250" name="Google Shape;250;p37"/>
          <p:cNvPicPr preferRelativeResize="0"/>
          <p:nvPr/>
        </p:nvPicPr>
        <p:blipFill>
          <a:blip r:embed="rId4">
            <a:alphaModFix/>
          </a:blip>
          <a:stretch>
            <a:fillRect/>
          </a:stretch>
        </p:blipFill>
        <p:spPr>
          <a:xfrm>
            <a:off x="5062525" y="1488282"/>
            <a:ext cx="1285875" cy="1028700"/>
          </a:xfrm>
          <a:prstGeom prst="rect">
            <a:avLst/>
          </a:prstGeom>
          <a:noFill/>
          <a:ln>
            <a:noFill/>
          </a:ln>
        </p:spPr>
      </p:pic>
      <p:sp>
        <p:nvSpPr>
          <p:cNvPr id="251" name="Google Shape;251;p37"/>
          <p:cNvSpPr txBox="1"/>
          <p:nvPr/>
        </p:nvSpPr>
        <p:spPr>
          <a:xfrm>
            <a:off x="3073000" y="1032300"/>
            <a:ext cx="9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Apartment</a:t>
            </a:r>
            <a:endParaRPr>
              <a:solidFill>
                <a:schemeClr val="dk1"/>
              </a:solidFill>
              <a:latin typeface="Oswald"/>
              <a:ea typeface="Oswald"/>
              <a:cs typeface="Oswald"/>
              <a:sym typeface="Oswald"/>
            </a:endParaRPr>
          </a:p>
        </p:txBody>
      </p:sp>
      <p:sp>
        <p:nvSpPr>
          <p:cNvPr id="252" name="Google Shape;252;p37"/>
          <p:cNvSpPr txBox="1"/>
          <p:nvPr/>
        </p:nvSpPr>
        <p:spPr>
          <a:xfrm>
            <a:off x="5230400" y="1032288"/>
            <a:ext cx="9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House</a:t>
            </a:r>
            <a:endParaRPr>
              <a:solidFill>
                <a:schemeClr val="dk1"/>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RAW NUMBERS: VOLUME PER STATE</a:t>
            </a:r>
            <a:endParaRPr/>
          </a:p>
        </p:txBody>
      </p:sp>
      <p:sp>
        <p:nvSpPr>
          <p:cNvPr id="258" name="Google Shape;258;p38"/>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pic>
        <p:nvPicPr>
          <p:cNvPr id="259" name="Google Shape;259;p38"/>
          <p:cNvPicPr preferRelativeResize="0"/>
          <p:nvPr/>
        </p:nvPicPr>
        <p:blipFill>
          <a:blip r:embed="rId3">
            <a:alphaModFix/>
          </a:blip>
          <a:stretch>
            <a:fillRect/>
          </a:stretch>
        </p:blipFill>
        <p:spPr>
          <a:xfrm>
            <a:off x="686825" y="1083057"/>
            <a:ext cx="3663544" cy="3321243"/>
          </a:xfrm>
          <a:prstGeom prst="rect">
            <a:avLst/>
          </a:prstGeom>
          <a:noFill/>
          <a:ln>
            <a:noFill/>
          </a:ln>
        </p:spPr>
      </p:pic>
      <p:pic>
        <p:nvPicPr>
          <p:cNvPr id="260" name="Google Shape;260;p38"/>
          <p:cNvPicPr preferRelativeResize="0"/>
          <p:nvPr/>
        </p:nvPicPr>
        <p:blipFill>
          <a:blip r:embed="rId4">
            <a:alphaModFix/>
          </a:blip>
          <a:stretch>
            <a:fillRect/>
          </a:stretch>
        </p:blipFill>
        <p:spPr>
          <a:xfrm>
            <a:off x="4740550" y="1083050"/>
            <a:ext cx="3716637" cy="332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RAW NUMBERS: PRICE AVG PER STATE</a:t>
            </a:r>
            <a:endParaRPr/>
          </a:p>
        </p:txBody>
      </p:sp>
      <p:sp>
        <p:nvSpPr>
          <p:cNvPr id="266" name="Google Shape;266;p39"/>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267" name="Google Shape;267;p39"/>
          <p:cNvSpPr txBox="1"/>
          <p:nvPr/>
        </p:nvSpPr>
        <p:spPr>
          <a:xfrm>
            <a:off x="3073000" y="1032300"/>
            <a:ext cx="9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Apartment</a:t>
            </a:r>
            <a:endParaRPr>
              <a:solidFill>
                <a:schemeClr val="dk1"/>
              </a:solidFill>
              <a:latin typeface="Oswald"/>
              <a:ea typeface="Oswald"/>
              <a:cs typeface="Oswald"/>
              <a:sym typeface="Oswald"/>
            </a:endParaRPr>
          </a:p>
        </p:txBody>
      </p:sp>
      <p:sp>
        <p:nvSpPr>
          <p:cNvPr id="268" name="Google Shape;268;p39"/>
          <p:cNvSpPr txBox="1"/>
          <p:nvPr/>
        </p:nvSpPr>
        <p:spPr>
          <a:xfrm>
            <a:off x="5230400" y="1032288"/>
            <a:ext cx="9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House</a:t>
            </a:r>
            <a:endParaRPr>
              <a:solidFill>
                <a:schemeClr val="dk1"/>
              </a:solidFill>
              <a:latin typeface="Oswald"/>
              <a:ea typeface="Oswald"/>
              <a:cs typeface="Oswald"/>
              <a:sym typeface="Oswald"/>
            </a:endParaRPr>
          </a:p>
        </p:txBody>
      </p:sp>
      <p:pic>
        <p:nvPicPr>
          <p:cNvPr id="269" name="Google Shape;269;p39"/>
          <p:cNvPicPr preferRelativeResize="0"/>
          <p:nvPr/>
        </p:nvPicPr>
        <p:blipFill>
          <a:blip r:embed="rId3">
            <a:alphaModFix/>
          </a:blip>
          <a:stretch>
            <a:fillRect/>
          </a:stretch>
        </p:blipFill>
        <p:spPr>
          <a:xfrm>
            <a:off x="2637225" y="1488307"/>
            <a:ext cx="1821655" cy="2321717"/>
          </a:xfrm>
          <a:prstGeom prst="rect">
            <a:avLst/>
          </a:prstGeom>
          <a:noFill/>
          <a:ln>
            <a:noFill/>
          </a:ln>
        </p:spPr>
      </p:pic>
      <p:pic>
        <p:nvPicPr>
          <p:cNvPr id="270" name="Google Shape;270;p39"/>
          <p:cNvPicPr preferRelativeResize="0"/>
          <p:nvPr/>
        </p:nvPicPr>
        <p:blipFill>
          <a:blip r:embed="rId4">
            <a:alphaModFix/>
          </a:blip>
          <a:stretch>
            <a:fillRect/>
          </a:stretch>
        </p:blipFill>
        <p:spPr>
          <a:xfrm>
            <a:off x="4881543" y="1488288"/>
            <a:ext cx="1647825" cy="752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RAW NUMBERS: PRICE AVG PER STATE</a:t>
            </a:r>
            <a:endParaRPr/>
          </a:p>
        </p:txBody>
      </p:sp>
      <p:sp>
        <p:nvSpPr>
          <p:cNvPr id="276" name="Google Shape;276;p40"/>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pic>
        <p:nvPicPr>
          <p:cNvPr id="277" name="Google Shape;277;p40"/>
          <p:cNvPicPr preferRelativeResize="0"/>
          <p:nvPr/>
        </p:nvPicPr>
        <p:blipFill>
          <a:blip r:embed="rId3">
            <a:alphaModFix/>
          </a:blip>
          <a:stretch>
            <a:fillRect/>
          </a:stretch>
        </p:blipFill>
        <p:spPr>
          <a:xfrm>
            <a:off x="4611876" y="1083050"/>
            <a:ext cx="4025367" cy="3352800"/>
          </a:xfrm>
          <a:prstGeom prst="rect">
            <a:avLst/>
          </a:prstGeom>
          <a:noFill/>
          <a:ln>
            <a:noFill/>
          </a:ln>
        </p:spPr>
      </p:pic>
      <p:pic>
        <p:nvPicPr>
          <p:cNvPr id="278" name="Google Shape;278;p40"/>
          <p:cNvPicPr preferRelativeResize="0"/>
          <p:nvPr/>
        </p:nvPicPr>
        <p:blipFill>
          <a:blip r:embed="rId4">
            <a:alphaModFix/>
          </a:blip>
          <a:stretch>
            <a:fillRect/>
          </a:stretch>
        </p:blipFill>
        <p:spPr>
          <a:xfrm>
            <a:off x="506588" y="1083050"/>
            <a:ext cx="3800475" cy="335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CORRELATION OF NUMERICAL FEATURES</a:t>
            </a:r>
            <a:endParaRPr/>
          </a:p>
        </p:txBody>
      </p:sp>
      <p:sp>
        <p:nvSpPr>
          <p:cNvPr id="284" name="Google Shape;284;p41"/>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285" name="Google Shape;285;p41"/>
          <p:cNvSpPr txBox="1"/>
          <p:nvPr/>
        </p:nvSpPr>
        <p:spPr>
          <a:xfrm>
            <a:off x="4096950" y="814475"/>
            <a:ext cx="9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Apartment</a:t>
            </a:r>
            <a:endParaRPr>
              <a:solidFill>
                <a:schemeClr val="dk1"/>
              </a:solidFill>
              <a:latin typeface="Oswald"/>
              <a:ea typeface="Oswald"/>
              <a:cs typeface="Oswald"/>
              <a:sym typeface="Oswald"/>
            </a:endParaRPr>
          </a:p>
        </p:txBody>
      </p:sp>
      <p:sp>
        <p:nvSpPr>
          <p:cNvPr id="286" name="Google Shape;286;p41"/>
          <p:cNvSpPr txBox="1"/>
          <p:nvPr/>
        </p:nvSpPr>
        <p:spPr>
          <a:xfrm>
            <a:off x="4096875" y="2844538"/>
            <a:ext cx="9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House</a:t>
            </a:r>
            <a:endParaRPr>
              <a:solidFill>
                <a:schemeClr val="dk1"/>
              </a:solidFill>
              <a:latin typeface="Oswald"/>
              <a:ea typeface="Oswald"/>
              <a:cs typeface="Oswald"/>
              <a:sym typeface="Oswald"/>
            </a:endParaRPr>
          </a:p>
        </p:txBody>
      </p:sp>
      <p:pic>
        <p:nvPicPr>
          <p:cNvPr id="287" name="Google Shape;287;p41"/>
          <p:cNvPicPr preferRelativeResize="0"/>
          <p:nvPr/>
        </p:nvPicPr>
        <p:blipFill>
          <a:blip r:embed="rId3">
            <a:alphaModFix/>
          </a:blip>
          <a:stretch>
            <a:fillRect/>
          </a:stretch>
        </p:blipFill>
        <p:spPr>
          <a:xfrm>
            <a:off x="4881543" y="1488288"/>
            <a:ext cx="1647825" cy="752475"/>
          </a:xfrm>
          <a:prstGeom prst="rect">
            <a:avLst/>
          </a:prstGeom>
          <a:noFill/>
          <a:ln>
            <a:noFill/>
          </a:ln>
        </p:spPr>
      </p:pic>
      <p:pic>
        <p:nvPicPr>
          <p:cNvPr id="288" name="Google Shape;288;p41"/>
          <p:cNvPicPr preferRelativeResize="0"/>
          <p:nvPr/>
        </p:nvPicPr>
        <p:blipFill>
          <a:blip r:embed="rId4">
            <a:alphaModFix/>
          </a:blip>
          <a:stretch>
            <a:fillRect/>
          </a:stretch>
        </p:blipFill>
        <p:spPr>
          <a:xfrm>
            <a:off x="1676797" y="1168700"/>
            <a:ext cx="5790415" cy="1715350"/>
          </a:xfrm>
          <a:prstGeom prst="rect">
            <a:avLst/>
          </a:prstGeom>
          <a:noFill/>
          <a:ln>
            <a:noFill/>
          </a:ln>
        </p:spPr>
      </p:pic>
      <p:pic>
        <p:nvPicPr>
          <p:cNvPr id="289" name="Google Shape;289;p41"/>
          <p:cNvPicPr preferRelativeResize="0"/>
          <p:nvPr/>
        </p:nvPicPr>
        <p:blipFill>
          <a:blip r:embed="rId5">
            <a:alphaModFix/>
          </a:blip>
          <a:stretch>
            <a:fillRect/>
          </a:stretch>
        </p:blipFill>
        <p:spPr>
          <a:xfrm>
            <a:off x="1664863" y="3186500"/>
            <a:ext cx="5814115" cy="1623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CORRELATION OF NUMERICAL FEATURES</a:t>
            </a:r>
            <a:endParaRPr/>
          </a:p>
          <a:p>
            <a:pPr indent="0" lvl="0" marL="0" rtl="0" algn="ctr">
              <a:spcBef>
                <a:spcPts val="0"/>
              </a:spcBef>
              <a:spcAft>
                <a:spcPts val="0"/>
              </a:spcAft>
              <a:buNone/>
            </a:pPr>
            <a:r>
              <a:t/>
            </a:r>
            <a:endParaRPr/>
          </a:p>
        </p:txBody>
      </p:sp>
      <p:sp>
        <p:nvSpPr>
          <p:cNvPr id="295" name="Google Shape;295;p42"/>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296" name="Google Shape;296;p42"/>
          <p:cNvSpPr txBox="1"/>
          <p:nvPr/>
        </p:nvSpPr>
        <p:spPr>
          <a:xfrm>
            <a:off x="2181763" y="1032300"/>
            <a:ext cx="9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Apartment</a:t>
            </a:r>
            <a:endParaRPr>
              <a:solidFill>
                <a:schemeClr val="dk1"/>
              </a:solidFill>
              <a:latin typeface="Oswald"/>
              <a:ea typeface="Oswald"/>
              <a:cs typeface="Oswald"/>
              <a:sym typeface="Oswald"/>
            </a:endParaRPr>
          </a:p>
        </p:txBody>
      </p:sp>
      <p:sp>
        <p:nvSpPr>
          <p:cNvPr id="297" name="Google Shape;297;p42"/>
          <p:cNvSpPr txBox="1"/>
          <p:nvPr/>
        </p:nvSpPr>
        <p:spPr>
          <a:xfrm>
            <a:off x="5952888" y="1032288"/>
            <a:ext cx="9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House</a:t>
            </a:r>
            <a:endParaRPr>
              <a:solidFill>
                <a:schemeClr val="dk1"/>
              </a:solidFill>
              <a:latin typeface="Oswald"/>
              <a:ea typeface="Oswald"/>
              <a:cs typeface="Oswald"/>
              <a:sym typeface="Oswald"/>
            </a:endParaRPr>
          </a:p>
        </p:txBody>
      </p:sp>
      <p:pic>
        <p:nvPicPr>
          <p:cNvPr id="298" name="Google Shape;298;p42"/>
          <p:cNvPicPr preferRelativeResize="0"/>
          <p:nvPr/>
        </p:nvPicPr>
        <p:blipFill>
          <a:blip r:embed="rId3">
            <a:alphaModFix/>
          </a:blip>
          <a:stretch>
            <a:fillRect/>
          </a:stretch>
        </p:blipFill>
        <p:spPr>
          <a:xfrm>
            <a:off x="991380" y="1488288"/>
            <a:ext cx="3330875" cy="2597937"/>
          </a:xfrm>
          <a:prstGeom prst="rect">
            <a:avLst/>
          </a:prstGeom>
          <a:noFill/>
          <a:ln>
            <a:noFill/>
          </a:ln>
        </p:spPr>
      </p:pic>
      <p:pic>
        <p:nvPicPr>
          <p:cNvPr id="299" name="Google Shape;299;p42"/>
          <p:cNvPicPr preferRelativeResize="0"/>
          <p:nvPr/>
        </p:nvPicPr>
        <p:blipFill>
          <a:blip r:embed="rId4">
            <a:alphaModFix/>
          </a:blip>
          <a:stretch>
            <a:fillRect/>
          </a:stretch>
        </p:blipFill>
        <p:spPr>
          <a:xfrm>
            <a:off x="4703255" y="1488288"/>
            <a:ext cx="3449362" cy="2597937"/>
          </a:xfrm>
          <a:prstGeom prst="rect">
            <a:avLst/>
          </a:prstGeom>
          <a:noFill/>
          <a:ln>
            <a:noFill/>
          </a:ln>
        </p:spPr>
      </p:pic>
      <p:sp>
        <p:nvSpPr>
          <p:cNvPr id="300" name="Google Shape;300;p42"/>
          <p:cNvSpPr txBox="1"/>
          <p:nvPr/>
        </p:nvSpPr>
        <p:spPr>
          <a:xfrm>
            <a:off x="1097550" y="4357575"/>
            <a:ext cx="69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Foundational Idea: Consider Surface Covered in SqM as a good Price indicator</a:t>
            </a:r>
            <a:endParaRPr>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GEO: APARTMENTS</a:t>
            </a:r>
            <a:endParaRPr/>
          </a:p>
        </p:txBody>
      </p:sp>
      <p:sp>
        <p:nvSpPr>
          <p:cNvPr id="306" name="Google Shape;306;p43"/>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307" name="Google Shape;307;p43"/>
          <p:cNvSpPr txBox="1"/>
          <p:nvPr/>
        </p:nvSpPr>
        <p:spPr>
          <a:xfrm>
            <a:off x="955050" y="1232650"/>
            <a:ext cx="7233900" cy="354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900">
                <a:solidFill>
                  <a:schemeClr val="dk1"/>
                </a:solidFill>
                <a:latin typeface="Open Sans"/>
                <a:ea typeface="Open Sans"/>
                <a:cs typeface="Open Sans"/>
                <a:sym typeface="Open Sans"/>
              </a:rPr>
              <a:t>LEGEND</a:t>
            </a:r>
            <a:endParaRPr b="1" sz="19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sz="1900">
                <a:solidFill>
                  <a:schemeClr val="dk1"/>
                </a:solidFill>
                <a:latin typeface="Open Sans"/>
                <a:ea typeface="Open Sans"/>
                <a:cs typeface="Open Sans"/>
                <a:sym typeface="Open Sans"/>
              </a:rPr>
              <a:t>Data: Listing of Apartments in Brazil (February 2018)</a:t>
            </a:r>
            <a:endParaRPr sz="19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sz="1900">
                <a:solidFill>
                  <a:schemeClr val="dk1"/>
                </a:solidFill>
                <a:latin typeface="Open Sans"/>
                <a:ea typeface="Open Sans"/>
                <a:cs typeface="Open Sans"/>
                <a:sym typeface="Open Sans"/>
              </a:rPr>
              <a:t>Color: Price Based (Ascending)</a:t>
            </a:r>
            <a:endParaRPr sz="1900">
              <a:solidFill>
                <a:schemeClr val="dk1"/>
              </a:solidFill>
              <a:latin typeface="Open Sans"/>
              <a:ea typeface="Open Sans"/>
              <a:cs typeface="Open Sans"/>
              <a:sym typeface="Open Sans"/>
            </a:endParaRPr>
          </a:p>
          <a:p>
            <a:pPr indent="-349250" lvl="0" marL="914400" rtl="0" algn="l">
              <a:lnSpc>
                <a:spcPct val="15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1st Quartile </a:t>
            </a:r>
            <a:endParaRPr sz="1900">
              <a:solidFill>
                <a:schemeClr val="dk1"/>
              </a:solidFill>
              <a:latin typeface="Open Sans"/>
              <a:ea typeface="Open Sans"/>
              <a:cs typeface="Open Sans"/>
              <a:sym typeface="Open Sans"/>
            </a:endParaRPr>
          </a:p>
          <a:p>
            <a:pPr indent="-349250" lvl="0" marL="914400" rtl="0" algn="l">
              <a:lnSpc>
                <a:spcPct val="15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2nd Quartile</a:t>
            </a:r>
            <a:endParaRPr sz="1900">
              <a:solidFill>
                <a:schemeClr val="dk1"/>
              </a:solidFill>
              <a:latin typeface="Open Sans"/>
              <a:ea typeface="Open Sans"/>
              <a:cs typeface="Open Sans"/>
              <a:sym typeface="Open Sans"/>
            </a:endParaRPr>
          </a:p>
          <a:p>
            <a:pPr indent="-349250" lvl="0" marL="914400" rtl="0" algn="l">
              <a:lnSpc>
                <a:spcPct val="15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3rd Quartile</a:t>
            </a:r>
            <a:endParaRPr sz="1900">
              <a:solidFill>
                <a:schemeClr val="dk1"/>
              </a:solidFill>
              <a:latin typeface="Open Sans"/>
              <a:ea typeface="Open Sans"/>
              <a:cs typeface="Open Sans"/>
              <a:sym typeface="Open Sans"/>
            </a:endParaRPr>
          </a:p>
          <a:p>
            <a:pPr indent="-349250" lvl="0" marL="914400" rtl="0" algn="l">
              <a:lnSpc>
                <a:spcPct val="15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4th Quartile</a:t>
            </a:r>
            <a:endParaRPr sz="19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sz="1900">
                <a:solidFill>
                  <a:schemeClr val="dk1"/>
                </a:solidFill>
                <a:latin typeface="Open Sans"/>
                <a:ea typeface="Open Sans"/>
                <a:cs typeface="Open Sans"/>
                <a:sym typeface="Open Sans"/>
              </a:rPr>
              <a:t>Size of Markers: Corresponds to Area in Sq. Meters </a:t>
            </a:r>
            <a:endParaRPr sz="1900">
              <a:solidFill>
                <a:schemeClr val="dk1"/>
              </a:solidFill>
              <a:latin typeface="Open Sans"/>
              <a:ea typeface="Open Sans"/>
              <a:cs typeface="Open Sans"/>
              <a:sym typeface="Open Sans"/>
            </a:endParaRPr>
          </a:p>
        </p:txBody>
      </p:sp>
      <p:sp>
        <p:nvSpPr>
          <p:cNvPr id="308" name="Google Shape;308;p43"/>
          <p:cNvSpPr/>
          <p:nvPr/>
        </p:nvSpPr>
        <p:spPr>
          <a:xfrm>
            <a:off x="1558650" y="2695600"/>
            <a:ext cx="183300" cy="1833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p:nvPr/>
        </p:nvSpPr>
        <p:spPr>
          <a:xfrm>
            <a:off x="1558650" y="3132225"/>
            <a:ext cx="183300" cy="183300"/>
          </a:xfrm>
          <a:prstGeom prst="ellipse">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3"/>
          <p:cNvSpPr/>
          <p:nvPr/>
        </p:nvSpPr>
        <p:spPr>
          <a:xfrm>
            <a:off x="1558650" y="3568850"/>
            <a:ext cx="183300" cy="1833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3"/>
          <p:cNvSpPr/>
          <p:nvPr/>
        </p:nvSpPr>
        <p:spPr>
          <a:xfrm>
            <a:off x="1558650" y="4005475"/>
            <a:ext cx="183300" cy="1833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GEO: APARTMENTS</a:t>
            </a:r>
            <a:endParaRPr/>
          </a:p>
        </p:txBody>
      </p:sp>
      <p:sp>
        <p:nvSpPr>
          <p:cNvPr id="317" name="Google Shape;317;p44"/>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pic>
        <p:nvPicPr>
          <p:cNvPr id="318" name="Google Shape;318;p44"/>
          <p:cNvPicPr preferRelativeResize="0"/>
          <p:nvPr/>
        </p:nvPicPr>
        <p:blipFill>
          <a:blip r:embed="rId3">
            <a:alphaModFix/>
          </a:blip>
          <a:stretch>
            <a:fillRect/>
          </a:stretch>
        </p:blipFill>
        <p:spPr>
          <a:xfrm>
            <a:off x="1472688" y="1117582"/>
            <a:ext cx="6198625" cy="3637366"/>
          </a:xfrm>
          <a:prstGeom prst="rect">
            <a:avLst/>
          </a:prstGeom>
          <a:noFill/>
          <a:ln>
            <a:noFill/>
          </a:ln>
        </p:spPr>
      </p:pic>
      <p:sp>
        <p:nvSpPr>
          <p:cNvPr id="319" name="Google Shape;319;p44"/>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Brazil</a:t>
            </a:r>
            <a:endParaRPr>
              <a:solidFill>
                <a:schemeClr val="dk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idx="15"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59" name="Google Shape;159;p27"/>
          <p:cNvSpPr txBox="1"/>
          <p:nvPr>
            <p:ph type="title"/>
          </p:nvPr>
        </p:nvSpPr>
        <p:spPr>
          <a:xfrm>
            <a:off x="1073700" y="1484152"/>
            <a:ext cx="960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0" name="Google Shape;160;p27"/>
          <p:cNvSpPr txBox="1"/>
          <p:nvPr>
            <p:ph idx="5" type="ctrTitle"/>
          </p:nvPr>
        </p:nvSpPr>
        <p:spPr>
          <a:xfrm>
            <a:off x="2106549" y="1324924"/>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61" name="Google Shape;161;p27"/>
          <p:cNvSpPr txBox="1"/>
          <p:nvPr>
            <p:ph idx="1" type="subTitle"/>
          </p:nvPr>
        </p:nvSpPr>
        <p:spPr>
          <a:xfrm>
            <a:off x="2106549" y="1664500"/>
            <a:ext cx="2251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and Overall Data Description</a:t>
            </a:r>
            <a:endParaRPr/>
          </a:p>
        </p:txBody>
      </p:sp>
      <p:sp>
        <p:nvSpPr>
          <p:cNvPr id="162" name="Google Shape;162;p27"/>
          <p:cNvSpPr txBox="1"/>
          <p:nvPr>
            <p:ph idx="2" type="title"/>
          </p:nvPr>
        </p:nvSpPr>
        <p:spPr>
          <a:xfrm>
            <a:off x="1073700" y="2756975"/>
            <a:ext cx="960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63" name="Google Shape;163;p27"/>
          <p:cNvSpPr txBox="1"/>
          <p:nvPr>
            <p:ph idx="6" type="ctrTitle"/>
          </p:nvPr>
        </p:nvSpPr>
        <p:spPr>
          <a:xfrm>
            <a:off x="2106549" y="2597774"/>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a:t>
            </a:r>
            <a:endParaRPr/>
          </a:p>
        </p:txBody>
      </p:sp>
      <p:sp>
        <p:nvSpPr>
          <p:cNvPr id="164" name="Google Shape;164;p27"/>
          <p:cNvSpPr txBox="1"/>
          <p:nvPr>
            <p:ph idx="7" type="subTitle"/>
          </p:nvPr>
        </p:nvSpPr>
        <p:spPr>
          <a:xfrm>
            <a:off x="2106549" y="2937350"/>
            <a:ext cx="2251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state of property value throughout time</a:t>
            </a:r>
            <a:endParaRPr/>
          </a:p>
          <a:p>
            <a:pPr indent="0" lvl="0" marL="0" rtl="0" algn="l">
              <a:spcBef>
                <a:spcPts val="0"/>
              </a:spcBef>
              <a:spcAft>
                <a:spcPts val="0"/>
              </a:spcAft>
              <a:buNone/>
            </a:pPr>
            <a:r>
              <a:t/>
            </a:r>
            <a:endParaRPr/>
          </a:p>
        </p:txBody>
      </p:sp>
      <p:sp>
        <p:nvSpPr>
          <p:cNvPr id="165" name="Google Shape;165;p27"/>
          <p:cNvSpPr txBox="1"/>
          <p:nvPr>
            <p:ph idx="3" type="title"/>
          </p:nvPr>
        </p:nvSpPr>
        <p:spPr>
          <a:xfrm>
            <a:off x="7110300" y="1484152"/>
            <a:ext cx="960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66" name="Google Shape;166;p27"/>
          <p:cNvSpPr txBox="1"/>
          <p:nvPr>
            <p:ph idx="8" type="ctrTitle"/>
          </p:nvPr>
        </p:nvSpPr>
        <p:spPr>
          <a:xfrm>
            <a:off x="4785649" y="1324924"/>
            <a:ext cx="2251800" cy="50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LOCATION</a:t>
            </a:r>
            <a:endParaRPr/>
          </a:p>
        </p:txBody>
      </p:sp>
      <p:sp>
        <p:nvSpPr>
          <p:cNvPr id="167" name="Google Shape;167;p27"/>
          <p:cNvSpPr txBox="1"/>
          <p:nvPr>
            <p:ph idx="9" type="subTitle"/>
          </p:nvPr>
        </p:nvSpPr>
        <p:spPr>
          <a:xfrm>
            <a:off x="4593400" y="1664500"/>
            <a:ext cx="24441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Location analysis and the value that comes with it</a:t>
            </a:r>
            <a:endParaRPr/>
          </a:p>
        </p:txBody>
      </p:sp>
      <p:sp>
        <p:nvSpPr>
          <p:cNvPr id="168" name="Google Shape;168;p27"/>
          <p:cNvSpPr txBox="1"/>
          <p:nvPr>
            <p:ph idx="4" type="title"/>
          </p:nvPr>
        </p:nvSpPr>
        <p:spPr>
          <a:xfrm>
            <a:off x="7110300" y="2756975"/>
            <a:ext cx="960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69" name="Google Shape;169;p27"/>
          <p:cNvSpPr txBox="1"/>
          <p:nvPr>
            <p:ph idx="13" type="ctrTitle"/>
          </p:nvPr>
        </p:nvSpPr>
        <p:spPr>
          <a:xfrm>
            <a:off x="4785649" y="2597774"/>
            <a:ext cx="2251800" cy="50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REGRESSION</a:t>
            </a:r>
            <a:endParaRPr/>
          </a:p>
        </p:txBody>
      </p:sp>
      <p:sp>
        <p:nvSpPr>
          <p:cNvPr id="170" name="Google Shape;170;p27"/>
          <p:cNvSpPr txBox="1"/>
          <p:nvPr>
            <p:ph idx="14" type="subTitle"/>
          </p:nvPr>
        </p:nvSpPr>
        <p:spPr>
          <a:xfrm>
            <a:off x="4785649" y="2937350"/>
            <a:ext cx="22518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Neural Network Regression</a:t>
            </a:r>
            <a:endParaRPr/>
          </a:p>
        </p:txBody>
      </p:sp>
      <p:sp>
        <p:nvSpPr>
          <p:cNvPr id="171" name="Google Shape;171;p27"/>
          <p:cNvSpPr txBox="1"/>
          <p:nvPr>
            <p:ph idx="4" type="title"/>
          </p:nvPr>
        </p:nvSpPr>
        <p:spPr>
          <a:xfrm>
            <a:off x="5254325" y="4029825"/>
            <a:ext cx="960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72" name="Google Shape;172;p27"/>
          <p:cNvSpPr txBox="1"/>
          <p:nvPr>
            <p:ph idx="13" type="ctrTitle"/>
          </p:nvPr>
        </p:nvSpPr>
        <p:spPr>
          <a:xfrm>
            <a:off x="2929674" y="3870624"/>
            <a:ext cx="2251800" cy="50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CLOSING</a:t>
            </a:r>
            <a:endParaRPr/>
          </a:p>
        </p:txBody>
      </p:sp>
      <p:sp>
        <p:nvSpPr>
          <p:cNvPr id="173" name="Google Shape;173;p27"/>
          <p:cNvSpPr txBox="1"/>
          <p:nvPr>
            <p:ph idx="14" type="subTitle"/>
          </p:nvPr>
        </p:nvSpPr>
        <p:spPr>
          <a:xfrm>
            <a:off x="2929674" y="4210200"/>
            <a:ext cx="22518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Conclusion and Recommendations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GEO: APARTMENTS</a:t>
            </a:r>
            <a:endParaRPr/>
          </a:p>
        </p:txBody>
      </p:sp>
      <p:sp>
        <p:nvSpPr>
          <p:cNvPr id="325" name="Google Shape;325;p45"/>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326" name="Google Shape;326;p45"/>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Brazil</a:t>
            </a:r>
            <a:endParaRPr>
              <a:solidFill>
                <a:schemeClr val="dk1"/>
              </a:solidFill>
              <a:latin typeface="Oswald"/>
              <a:ea typeface="Oswald"/>
              <a:cs typeface="Oswald"/>
              <a:sym typeface="Oswald"/>
            </a:endParaRPr>
          </a:p>
        </p:txBody>
      </p:sp>
      <p:pic>
        <p:nvPicPr>
          <p:cNvPr id="327" name="Google Shape;327;p45"/>
          <p:cNvPicPr preferRelativeResize="0"/>
          <p:nvPr/>
        </p:nvPicPr>
        <p:blipFill>
          <a:blip r:embed="rId3">
            <a:alphaModFix/>
          </a:blip>
          <a:stretch>
            <a:fillRect/>
          </a:stretch>
        </p:blipFill>
        <p:spPr>
          <a:xfrm>
            <a:off x="1538288" y="1117575"/>
            <a:ext cx="6067422" cy="3637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GEO: APARTMENTS</a:t>
            </a:r>
            <a:endParaRPr/>
          </a:p>
        </p:txBody>
      </p:sp>
      <p:sp>
        <p:nvSpPr>
          <p:cNvPr id="333" name="Google Shape;333;p46"/>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334" name="Google Shape;334;p46"/>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Rio de Janeiro</a:t>
            </a:r>
            <a:endParaRPr>
              <a:solidFill>
                <a:schemeClr val="dk1"/>
              </a:solidFill>
              <a:latin typeface="Oswald"/>
              <a:ea typeface="Oswald"/>
              <a:cs typeface="Oswald"/>
              <a:sym typeface="Oswald"/>
            </a:endParaRPr>
          </a:p>
        </p:txBody>
      </p:sp>
      <p:pic>
        <p:nvPicPr>
          <p:cNvPr id="335" name="Google Shape;335;p46"/>
          <p:cNvPicPr preferRelativeResize="0"/>
          <p:nvPr/>
        </p:nvPicPr>
        <p:blipFill>
          <a:blip r:embed="rId3">
            <a:alphaModFix/>
          </a:blip>
          <a:stretch>
            <a:fillRect/>
          </a:stretch>
        </p:blipFill>
        <p:spPr>
          <a:xfrm>
            <a:off x="1570650" y="1128907"/>
            <a:ext cx="6002698" cy="34736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MAP: APARTMENTS</a:t>
            </a:r>
            <a:endParaRPr/>
          </a:p>
        </p:txBody>
      </p:sp>
      <p:sp>
        <p:nvSpPr>
          <p:cNvPr id="341" name="Google Shape;341;p47"/>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342" name="Google Shape;342;p47"/>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São Paulo</a:t>
            </a:r>
            <a:endParaRPr>
              <a:solidFill>
                <a:schemeClr val="dk1"/>
              </a:solidFill>
              <a:latin typeface="Oswald"/>
              <a:ea typeface="Oswald"/>
              <a:cs typeface="Oswald"/>
              <a:sym typeface="Oswald"/>
            </a:endParaRPr>
          </a:p>
        </p:txBody>
      </p:sp>
      <p:pic>
        <p:nvPicPr>
          <p:cNvPr id="343" name="Google Shape;343;p47"/>
          <p:cNvPicPr preferRelativeResize="0"/>
          <p:nvPr/>
        </p:nvPicPr>
        <p:blipFill>
          <a:blip r:embed="rId3">
            <a:alphaModFix/>
          </a:blip>
          <a:stretch>
            <a:fillRect/>
          </a:stretch>
        </p:blipFill>
        <p:spPr>
          <a:xfrm>
            <a:off x="1700437" y="1134688"/>
            <a:ext cx="5742971" cy="3462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MAP: APARTMENTS</a:t>
            </a:r>
            <a:endParaRPr/>
          </a:p>
        </p:txBody>
      </p:sp>
      <p:sp>
        <p:nvSpPr>
          <p:cNvPr id="349" name="Google Shape;349;p48"/>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350" name="Google Shape;350;p48"/>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Goiás</a:t>
            </a:r>
            <a:endParaRPr>
              <a:solidFill>
                <a:schemeClr val="dk1"/>
              </a:solidFill>
              <a:latin typeface="Oswald"/>
              <a:ea typeface="Oswald"/>
              <a:cs typeface="Oswald"/>
              <a:sym typeface="Oswald"/>
            </a:endParaRPr>
          </a:p>
        </p:txBody>
      </p:sp>
      <p:pic>
        <p:nvPicPr>
          <p:cNvPr id="351" name="Google Shape;351;p48"/>
          <p:cNvPicPr preferRelativeResize="0"/>
          <p:nvPr/>
        </p:nvPicPr>
        <p:blipFill>
          <a:blip r:embed="rId3">
            <a:alphaModFix/>
          </a:blip>
          <a:stretch>
            <a:fillRect/>
          </a:stretch>
        </p:blipFill>
        <p:spPr>
          <a:xfrm>
            <a:off x="1700425" y="1134700"/>
            <a:ext cx="5742975" cy="33331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9"/>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MAP: APARTMENTS</a:t>
            </a:r>
            <a:endParaRPr/>
          </a:p>
        </p:txBody>
      </p:sp>
      <p:sp>
        <p:nvSpPr>
          <p:cNvPr id="357" name="Google Shape;357;p49"/>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358" name="Google Shape;358;p49"/>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Santa Catarina</a:t>
            </a:r>
            <a:endParaRPr>
              <a:solidFill>
                <a:schemeClr val="dk1"/>
              </a:solidFill>
              <a:latin typeface="Oswald"/>
              <a:ea typeface="Oswald"/>
              <a:cs typeface="Oswald"/>
              <a:sym typeface="Oswald"/>
            </a:endParaRPr>
          </a:p>
        </p:txBody>
      </p:sp>
      <p:pic>
        <p:nvPicPr>
          <p:cNvPr id="359" name="Google Shape;359;p49"/>
          <p:cNvPicPr preferRelativeResize="0"/>
          <p:nvPr/>
        </p:nvPicPr>
        <p:blipFill>
          <a:blip r:embed="rId3">
            <a:alphaModFix/>
          </a:blip>
          <a:stretch>
            <a:fillRect/>
          </a:stretch>
        </p:blipFill>
        <p:spPr>
          <a:xfrm>
            <a:off x="1658572" y="1115300"/>
            <a:ext cx="5826875" cy="350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MAP: APARTMENTS</a:t>
            </a:r>
            <a:endParaRPr/>
          </a:p>
        </p:txBody>
      </p:sp>
      <p:sp>
        <p:nvSpPr>
          <p:cNvPr id="365" name="Google Shape;365;p50"/>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366" name="Google Shape;366;p50"/>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Paraná</a:t>
            </a:r>
            <a:endParaRPr>
              <a:solidFill>
                <a:schemeClr val="dk1"/>
              </a:solidFill>
              <a:latin typeface="Oswald"/>
              <a:ea typeface="Oswald"/>
              <a:cs typeface="Oswald"/>
              <a:sym typeface="Oswald"/>
            </a:endParaRPr>
          </a:p>
        </p:txBody>
      </p:sp>
      <p:pic>
        <p:nvPicPr>
          <p:cNvPr id="367" name="Google Shape;367;p50"/>
          <p:cNvPicPr preferRelativeResize="0"/>
          <p:nvPr/>
        </p:nvPicPr>
        <p:blipFill>
          <a:blip r:embed="rId3">
            <a:alphaModFix/>
          </a:blip>
          <a:stretch>
            <a:fillRect/>
          </a:stretch>
        </p:blipFill>
        <p:spPr>
          <a:xfrm>
            <a:off x="1658563" y="1115300"/>
            <a:ext cx="5826875" cy="34784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MAP: APARTMENTS</a:t>
            </a:r>
            <a:endParaRPr/>
          </a:p>
        </p:txBody>
      </p:sp>
      <p:sp>
        <p:nvSpPr>
          <p:cNvPr id="373" name="Google Shape;373;p51"/>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374" name="Google Shape;374;p51"/>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Ceará</a:t>
            </a:r>
            <a:endParaRPr>
              <a:solidFill>
                <a:schemeClr val="dk1"/>
              </a:solidFill>
              <a:latin typeface="Oswald"/>
              <a:ea typeface="Oswald"/>
              <a:cs typeface="Oswald"/>
              <a:sym typeface="Oswald"/>
            </a:endParaRPr>
          </a:p>
        </p:txBody>
      </p:sp>
      <p:pic>
        <p:nvPicPr>
          <p:cNvPr id="375" name="Google Shape;375;p51"/>
          <p:cNvPicPr preferRelativeResize="0"/>
          <p:nvPr/>
        </p:nvPicPr>
        <p:blipFill>
          <a:blip r:embed="rId3">
            <a:alphaModFix/>
          </a:blip>
          <a:stretch>
            <a:fillRect/>
          </a:stretch>
        </p:blipFill>
        <p:spPr>
          <a:xfrm>
            <a:off x="1658488" y="1115300"/>
            <a:ext cx="5826874" cy="34937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MAP: APARTMENTS</a:t>
            </a:r>
            <a:endParaRPr/>
          </a:p>
        </p:txBody>
      </p:sp>
      <p:sp>
        <p:nvSpPr>
          <p:cNvPr id="381" name="Google Shape;381;p52"/>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382" name="Google Shape;382;p52"/>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Bahia</a:t>
            </a:r>
            <a:endParaRPr>
              <a:solidFill>
                <a:schemeClr val="dk1"/>
              </a:solidFill>
              <a:latin typeface="Oswald"/>
              <a:ea typeface="Oswald"/>
              <a:cs typeface="Oswald"/>
              <a:sym typeface="Oswald"/>
            </a:endParaRPr>
          </a:p>
        </p:txBody>
      </p:sp>
      <p:pic>
        <p:nvPicPr>
          <p:cNvPr id="383" name="Google Shape;383;p52"/>
          <p:cNvPicPr preferRelativeResize="0"/>
          <p:nvPr/>
        </p:nvPicPr>
        <p:blipFill>
          <a:blip r:embed="rId3">
            <a:alphaModFix/>
          </a:blip>
          <a:stretch>
            <a:fillRect/>
          </a:stretch>
        </p:blipFill>
        <p:spPr>
          <a:xfrm>
            <a:off x="1658500" y="1115300"/>
            <a:ext cx="5826849" cy="35174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3"/>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MAP: APARTMENTS</a:t>
            </a:r>
            <a:endParaRPr/>
          </a:p>
        </p:txBody>
      </p:sp>
      <p:sp>
        <p:nvSpPr>
          <p:cNvPr id="389" name="Google Shape;389;p53"/>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390" name="Google Shape;390;p53"/>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Rio Grande do Sul</a:t>
            </a:r>
            <a:endParaRPr>
              <a:solidFill>
                <a:schemeClr val="dk1"/>
              </a:solidFill>
              <a:latin typeface="Oswald"/>
              <a:ea typeface="Oswald"/>
              <a:cs typeface="Oswald"/>
              <a:sym typeface="Oswald"/>
            </a:endParaRPr>
          </a:p>
        </p:txBody>
      </p:sp>
      <p:pic>
        <p:nvPicPr>
          <p:cNvPr id="391" name="Google Shape;391;p53"/>
          <p:cNvPicPr preferRelativeResize="0"/>
          <p:nvPr/>
        </p:nvPicPr>
        <p:blipFill>
          <a:blip r:embed="rId3">
            <a:alphaModFix/>
          </a:blip>
          <a:stretch>
            <a:fillRect/>
          </a:stretch>
        </p:blipFill>
        <p:spPr>
          <a:xfrm>
            <a:off x="1658500" y="1115300"/>
            <a:ext cx="5826851" cy="3543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4"/>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MAP: APARTMENTS</a:t>
            </a:r>
            <a:endParaRPr/>
          </a:p>
        </p:txBody>
      </p:sp>
      <p:sp>
        <p:nvSpPr>
          <p:cNvPr id="397" name="Google Shape;397;p54"/>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398" name="Google Shape;398;p54"/>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Espírito Santo</a:t>
            </a:r>
            <a:endParaRPr>
              <a:solidFill>
                <a:schemeClr val="dk1"/>
              </a:solidFill>
              <a:latin typeface="Oswald"/>
              <a:ea typeface="Oswald"/>
              <a:cs typeface="Oswald"/>
              <a:sym typeface="Oswald"/>
            </a:endParaRPr>
          </a:p>
        </p:txBody>
      </p:sp>
      <p:pic>
        <p:nvPicPr>
          <p:cNvPr id="399" name="Google Shape;399;p54"/>
          <p:cNvPicPr preferRelativeResize="0"/>
          <p:nvPr/>
        </p:nvPicPr>
        <p:blipFill>
          <a:blip r:embed="rId3">
            <a:alphaModFix/>
          </a:blip>
          <a:stretch>
            <a:fillRect/>
          </a:stretch>
        </p:blipFill>
        <p:spPr>
          <a:xfrm>
            <a:off x="1658500" y="1115300"/>
            <a:ext cx="5826850" cy="34694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1779900" y="1553400"/>
            <a:ext cx="5584200" cy="203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SUPPORTING TABLES: QUARTILE 1</a:t>
            </a:r>
            <a:endParaRPr/>
          </a:p>
        </p:txBody>
      </p:sp>
      <p:sp>
        <p:nvSpPr>
          <p:cNvPr id="405" name="Google Shape;405;p55"/>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406" name="Google Shape;406;p55"/>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Oswald"/>
              <a:ea typeface="Oswald"/>
              <a:cs typeface="Oswald"/>
              <a:sym typeface="Oswald"/>
            </a:endParaRPr>
          </a:p>
        </p:txBody>
      </p:sp>
      <p:pic>
        <p:nvPicPr>
          <p:cNvPr id="407" name="Google Shape;407;p55"/>
          <p:cNvPicPr preferRelativeResize="0"/>
          <p:nvPr/>
        </p:nvPicPr>
        <p:blipFill>
          <a:blip r:embed="rId3">
            <a:alphaModFix/>
          </a:blip>
          <a:stretch>
            <a:fillRect/>
          </a:stretch>
        </p:blipFill>
        <p:spPr>
          <a:xfrm>
            <a:off x="286825" y="1376725"/>
            <a:ext cx="2588559" cy="2390050"/>
          </a:xfrm>
          <a:prstGeom prst="rect">
            <a:avLst/>
          </a:prstGeom>
          <a:noFill/>
          <a:ln>
            <a:noFill/>
          </a:ln>
        </p:spPr>
      </p:pic>
      <p:pic>
        <p:nvPicPr>
          <p:cNvPr id="408" name="Google Shape;408;p55"/>
          <p:cNvPicPr preferRelativeResize="0"/>
          <p:nvPr/>
        </p:nvPicPr>
        <p:blipFill>
          <a:blip r:embed="rId4">
            <a:alphaModFix/>
          </a:blip>
          <a:stretch>
            <a:fillRect/>
          </a:stretch>
        </p:blipFill>
        <p:spPr>
          <a:xfrm>
            <a:off x="3395875" y="1376723"/>
            <a:ext cx="2430440" cy="2390050"/>
          </a:xfrm>
          <a:prstGeom prst="rect">
            <a:avLst/>
          </a:prstGeom>
          <a:noFill/>
          <a:ln>
            <a:noFill/>
          </a:ln>
        </p:spPr>
      </p:pic>
      <p:pic>
        <p:nvPicPr>
          <p:cNvPr id="409" name="Google Shape;409;p55"/>
          <p:cNvPicPr preferRelativeResize="0"/>
          <p:nvPr/>
        </p:nvPicPr>
        <p:blipFill>
          <a:blip r:embed="rId5">
            <a:alphaModFix/>
          </a:blip>
          <a:stretch>
            <a:fillRect/>
          </a:stretch>
        </p:blipFill>
        <p:spPr>
          <a:xfrm>
            <a:off x="6346829" y="1376732"/>
            <a:ext cx="2510345" cy="239004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6"/>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SUPPORTING TABLES: QUARTILE 2</a:t>
            </a:r>
            <a:endParaRPr/>
          </a:p>
        </p:txBody>
      </p:sp>
      <p:sp>
        <p:nvSpPr>
          <p:cNvPr id="415" name="Google Shape;415;p56"/>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416" name="Google Shape;416;p56"/>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Oswald"/>
              <a:ea typeface="Oswald"/>
              <a:cs typeface="Oswald"/>
              <a:sym typeface="Oswald"/>
            </a:endParaRPr>
          </a:p>
        </p:txBody>
      </p:sp>
      <p:pic>
        <p:nvPicPr>
          <p:cNvPr id="417" name="Google Shape;417;p56"/>
          <p:cNvPicPr preferRelativeResize="0"/>
          <p:nvPr/>
        </p:nvPicPr>
        <p:blipFill>
          <a:blip r:embed="rId3">
            <a:alphaModFix/>
          </a:blip>
          <a:stretch>
            <a:fillRect/>
          </a:stretch>
        </p:blipFill>
        <p:spPr>
          <a:xfrm>
            <a:off x="276600" y="1376723"/>
            <a:ext cx="2683565" cy="2390050"/>
          </a:xfrm>
          <a:prstGeom prst="rect">
            <a:avLst/>
          </a:prstGeom>
          <a:noFill/>
          <a:ln>
            <a:noFill/>
          </a:ln>
        </p:spPr>
      </p:pic>
      <p:pic>
        <p:nvPicPr>
          <p:cNvPr id="418" name="Google Shape;418;p56"/>
          <p:cNvPicPr preferRelativeResize="0"/>
          <p:nvPr/>
        </p:nvPicPr>
        <p:blipFill>
          <a:blip r:embed="rId4">
            <a:alphaModFix/>
          </a:blip>
          <a:stretch>
            <a:fillRect/>
          </a:stretch>
        </p:blipFill>
        <p:spPr>
          <a:xfrm>
            <a:off x="3337800" y="1376725"/>
            <a:ext cx="2510350" cy="2395121"/>
          </a:xfrm>
          <a:prstGeom prst="rect">
            <a:avLst/>
          </a:prstGeom>
          <a:noFill/>
          <a:ln>
            <a:noFill/>
          </a:ln>
        </p:spPr>
      </p:pic>
      <p:pic>
        <p:nvPicPr>
          <p:cNvPr id="419" name="Google Shape;419;p56"/>
          <p:cNvPicPr preferRelativeResize="0"/>
          <p:nvPr/>
        </p:nvPicPr>
        <p:blipFill>
          <a:blip r:embed="rId5">
            <a:alphaModFix/>
          </a:blip>
          <a:stretch>
            <a:fillRect/>
          </a:stretch>
        </p:blipFill>
        <p:spPr>
          <a:xfrm>
            <a:off x="6225775" y="1376725"/>
            <a:ext cx="2641630" cy="2390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7"/>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SUPPORTING TABLES: QUARTILE 3</a:t>
            </a:r>
            <a:endParaRPr/>
          </a:p>
        </p:txBody>
      </p:sp>
      <p:sp>
        <p:nvSpPr>
          <p:cNvPr id="425" name="Google Shape;425;p57"/>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426" name="Google Shape;426;p57"/>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Oswald"/>
              <a:ea typeface="Oswald"/>
              <a:cs typeface="Oswald"/>
              <a:sym typeface="Oswald"/>
            </a:endParaRPr>
          </a:p>
        </p:txBody>
      </p:sp>
      <p:pic>
        <p:nvPicPr>
          <p:cNvPr id="427" name="Google Shape;427;p57"/>
          <p:cNvPicPr preferRelativeResize="0"/>
          <p:nvPr/>
        </p:nvPicPr>
        <p:blipFill>
          <a:blip r:embed="rId3">
            <a:alphaModFix/>
          </a:blip>
          <a:stretch>
            <a:fillRect/>
          </a:stretch>
        </p:blipFill>
        <p:spPr>
          <a:xfrm>
            <a:off x="276600" y="1376725"/>
            <a:ext cx="2742136" cy="2395125"/>
          </a:xfrm>
          <a:prstGeom prst="rect">
            <a:avLst/>
          </a:prstGeom>
          <a:noFill/>
          <a:ln>
            <a:noFill/>
          </a:ln>
        </p:spPr>
      </p:pic>
      <p:pic>
        <p:nvPicPr>
          <p:cNvPr id="428" name="Google Shape;428;p57"/>
          <p:cNvPicPr preferRelativeResize="0"/>
          <p:nvPr/>
        </p:nvPicPr>
        <p:blipFill>
          <a:blip r:embed="rId4">
            <a:alphaModFix/>
          </a:blip>
          <a:stretch>
            <a:fillRect/>
          </a:stretch>
        </p:blipFill>
        <p:spPr>
          <a:xfrm>
            <a:off x="3299773" y="1376723"/>
            <a:ext cx="2544302" cy="2395125"/>
          </a:xfrm>
          <a:prstGeom prst="rect">
            <a:avLst/>
          </a:prstGeom>
          <a:noFill/>
          <a:ln>
            <a:noFill/>
          </a:ln>
        </p:spPr>
      </p:pic>
      <p:pic>
        <p:nvPicPr>
          <p:cNvPr id="429" name="Google Shape;429;p57"/>
          <p:cNvPicPr preferRelativeResize="0"/>
          <p:nvPr/>
        </p:nvPicPr>
        <p:blipFill>
          <a:blip r:embed="rId5">
            <a:alphaModFix/>
          </a:blip>
          <a:stretch>
            <a:fillRect/>
          </a:stretch>
        </p:blipFill>
        <p:spPr>
          <a:xfrm>
            <a:off x="6211325" y="1376736"/>
            <a:ext cx="2670522" cy="2395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SUPPORTING TABLES: QUARTILE 3</a:t>
            </a:r>
            <a:endParaRPr/>
          </a:p>
        </p:txBody>
      </p:sp>
      <p:sp>
        <p:nvSpPr>
          <p:cNvPr id="435" name="Google Shape;435;p58"/>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436" name="Google Shape;436;p58"/>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Oswald"/>
              <a:ea typeface="Oswald"/>
              <a:cs typeface="Oswald"/>
              <a:sym typeface="Oswald"/>
            </a:endParaRPr>
          </a:p>
        </p:txBody>
      </p:sp>
      <p:pic>
        <p:nvPicPr>
          <p:cNvPr id="437" name="Google Shape;437;p58"/>
          <p:cNvPicPr preferRelativeResize="0"/>
          <p:nvPr/>
        </p:nvPicPr>
        <p:blipFill>
          <a:blip r:embed="rId3">
            <a:alphaModFix/>
          </a:blip>
          <a:stretch>
            <a:fillRect/>
          </a:stretch>
        </p:blipFill>
        <p:spPr>
          <a:xfrm>
            <a:off x="211800" y="1374187"/>
            <a:ext cx="2986975" cy="2395125"/>
          </a:xfrm>
          <a:prstGeom prst="rect">
            <a:avLst/>
          </a:prstGeom>
          <a:noFill/>
          <a:ln>
            <a:noFill/>
          </a:ln>
        </p:spPr>
      </p:pic>
      <p:pic>
        <p:nvPicPr>
          <p:cNvPr id="438" name="Google Shape;438;p58"/>
          <p:cNvPicPr preferRelativeResize="0"/>
          <p:nvPr/>
        </p:nvPicPr>
        <p:blipFill>
          <a:blip r:embed="rId4">
            <a:alphaModFix/>
          </a:blip>
          <a:stretch>
            <a:fillRect/>
          </a:stretch>
        </p:blipFill>
        <p:spPr>
          <a:xfrm>
            <a:off x="3274975" y="1376725"/>
            <a:ext cx="2760793" cy="2395125"/>
          </a:xfrm>
          <a:prstGeom prst="rect">
            <a:avLst/>
          </a:prstGeom>
          <a:noFill/>
          <a:ln>
            <a:noFill/>
          </a:ln>
        </p:spPr>
      </p:pic>
      <p:pic>
        <p:nvPicPr>
          <p:cNvPr id="439" name="Google Shape;439;p58"/>
          <p:cNvPicPr preferRelativeResize="0"/>
          <p:nvPr/>
        </p:nvPicPr>
        <p:blipFill rotWithShape="1">
          <a:blip r:embed="rId5">
            <a:alphaModFix/>
          </a:blip>
          <a:srcRect b="0" l="-2630" r="2629" t="0"/>
          <a:stretch/>
        </p:blipFill>
        <p:spPr>
          <a:xfrm>
            <a:off x="6035775" y="1376737"/>
            <a:ext cx="2896424" cy="2395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9"/>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Apartment Insights</a:t>
            </a:r>
            <a:endParaRPr/>
          </a:p>
        </p:txBody>
      </p:sp>
      <p:sp>
        <p:nvSpPr>
          <p:cNvPr id="445" name="Google Shape;445;p59"/>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446" name="Google Shape;446;p59"/>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Oswald"/>
              <a:ea typeface="Oswald"/>
              <a:cs typeface="Oswald"/>
              <a:sym typeface="Oswald"/>
            </a:endParaRPr>
          </a:p>
        </p:txBody>
      </p:sp>
      <p:sp>
        <p:nvSpPr>
          <p:cNvPr id="447" name="Google Shape;447;p59"/>
          <p:cNvSpPr txBox="1"/>
          <p:nvPr/>
        </p:nvSpPr>
        <p:spPr>
          <a:xfrm>
            <a:off x="1321725" y="976500"/>
            <a:ext cx="6500400" cy="3955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Paraná is the best state for buying apartments in terms of  getting the most spacious with the least amount of money. Consistently in first three price quartiles, </a:t>
            </a:r>
            <a:r>
              <a:rPr lang="en">
                <a:solidFill>
                  <a:schemeClr val="dk1"/>
                </a:solidFill>
                <a:latin typeface="Open Sans"/>
                <a:ea typeface="Open Sans"/>
                <a:cs typeface="Open Sans"/>
                <a:sym typeface="Open Sans"/>
              </a:rPr>
              <a:t>Paraná is among the lowest price per sq. meter and among the most spacious. In fact, Paraná ranked last in price per sq. meter and first in surface per sq. meter. However the state lacks variety.</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Rio de Janeiro is an intriguing state of seeking investments, dominates the market in terms of volume especially the south-eastern coastline that is primarily populated by Q4 apartments. Observing the folium map, the price and volume of apartments are increasing as it approaches the south-eastern coastline of Rio de Janeiro.</a:t>
            </a:r>
            <a:endParaRPr>
              <a:solidFill>
                <a:schemeClr val="dk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0"/>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MAP: HOUSES</a:t>
            </a:r>
            <a:endParaRPr/>
          </a:p>
        </p:txBody>
      </p:sp>
      <p:sp>
        <p:nvSpPr>
          <p:cNvPr id="453" name="Google Shape;453;p60"/>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454" name="Google Shape;454;p60"/>
          <p:cNvSpPr txBox="1"/>
          <p:nvPr/>
        </p:nvSpPr>
        <p:spPr>
          <a:xfrm>
            <a:off x="3645687" y="783950"/>
            <a:ext cx="1852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Rio de Janeiro</a:t>
            </a:r>
            <a:endParaRPr>
              <a:solidFill>
                <a:schemeClr val="dk1"/>
              </a:solidFill>
              <a:latin typeface="Oswald"/>
              <a:ea typeface="Oswald"/>
              <a:cs typeface="Oswald"/>
              <a:sym typeface="Oswald"/>
            </a:endParaRPr>
          </a:p>
          <a:p>
            <a:pPr indent="0" lvl="0" marL="0" rtl="0" algn="ctr">
              <a:spcBef>
                <a:spcPts val="0"/>
              </a:spcBef>
              <a:spcAft>
                <a:spcPts val="0"/>
              </a:spcAft>
              <a:buNone/>
            </a:pPr>
            <a:r>
              <a:t/>
            </a:r>
            <a:endParaRPr>
              <a:solidFill>
                <a:schemeClr val="dk1"/>
              </a:solidFill>
              <a:latin typeface="Oswald"/>
              <a:ea typeface="Oswald"/>
              <a:cs typeface="Oswald"/>
              <a:sym typeface="Oswald"/>
            </a:endParaRPr>
          </a:p>
        </p:txBody>
      </p:sp>
      <p:pic>
        <p:nvPicPr>
          <p:cNvPr id="455" name="Google Shape;455;p60"/>
          <p:cNvPicPr preferRelativeResize="0"/>
          <p:nvPr/>
        </p:nvPicPr>
        <p:blipFill>
          <a:blip r:embed="rId3">
            <a:alphaModFix/>
          </a:blip>
          <a:stretch>
            <a:fillRect/>
          </a:stretch>
        </p:blipFill>
        <p:spPr>
          <a:xfrm>
            <a:off x="1658500" y="1115300"/>
            <a:ext cx="5826850" cy="347682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1"/>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FOLIUM MAP: HOUSES</a:t>
            </a:r>
            <a:endParaRPr/>
          </a:p>
        </p:txBody>
      </p:sp>
      <p:sp>
        <p:nvSpPr>
          <p:cNvPr id="461" name="Google Shape;461;p61"/>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462" name="Google Shape;462;p61"/>
          <p:cNvSpPr txBox="1"/>
          <p:nvPr/>
        </p:nvSpPr>
        <p:spPr>
          <a:xfrm>
            <a:off x="3645687" y="783950"/>
            <a:ext cx="1852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Goiás</a:t>
            </a:r>
            <a:endParaRPr>
              <a:solidFill>
                <a:schemeClr val="dk1"/>
              </a:solidFill>
              <a:latin typeface="Oswald"/>
              <a:ea typeface="Oswald"/>
              <a:cs typeface="Oswald"/>
              <a:sym typeface="Oswald"/>
            </a:endParaRPr>
          </a:p>
          <a:p>
            <a:pPr indent="0" lvl="0" marL="0" rtl="0" algn="ctr">
              <a:spcBef>
                <a:spcPts val="0"/>
              </a:spcBef>
              <a:spcAft>
                <a:spcPts val="0"/>
              </a:spcAft>
              <a:buNone/>
            </a:pPr>
            <a:r>
              <a:t/>
            </a:r>
            <a:endParaRPr>
              <a:solidFill>
                <a:schemeClr val="dk1"/>
              </a:solidFill>
              <a:latin typeface="Oswald"/>
              <a:ea typeface="Oswald"/>
              <a:cs typeface="Oswald"/>
              <a:sym typeface="Oswald"/>
            </a:endParaRPr>
          </a:p>
        </p:txBody>
      </p:sp>
      <p:pic>
        <p:nvPicPr>
          <p:cNvPr id="463" name="Google Shape;463;p61"/>
          <p:cNvPicPr preferRelativeResize="0"/>
          <p:nvPr/>
        </p:nvPicPr>
        <p:blipFill>
          <a:blip r:embed="rId3">
            <a:alphaModFix/>
          </a:blip>
          <a:stretch>
            <a:fillRect/>
          </a:stretch>
        </p:blipFill>
        <p:spPr>
          <a:xfrm>
            <a:off x="1658575" y="1115302"/>
            <a:ext cx="5826850" cy="346199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2"/>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SUPPORTING SCATTER PLOT</a:t>
            </a:r>
            <a:endParaRPr/>
          </a:p>
        </p:txBody>
      </p:sp>
      <p:sp>
        <p:nvSpPr>
          <p:cNvPr id="469" name="Google Shape;469;p62"/>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pic>
        <p:nvPicPr>
          <p:cNvPr id="470" name="Google Shape;470;p62"/>
          <p:cNvPicPr preferRelativeResize="0"/>
          <p:nvPr/>
        </p:nvPicPr>
        <p:blipFill>
          <a:blip r:embed="rId3">
            <a:alphaModFix/>
          </a:blip>
          <a:stretch>
            <a:fillRect/>
          </a:stretch>
        </p:blipFill>
        <p:spPr>
          <a:xfrm>
            <a:off x="3005138" y="1504950"/>
            <a:ext cx="3133725" cy="2133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SUPPORTING HISTOGRAMS</a:t>
            </a:r>
            <a:endParaRPr/>
          </a:p>
        </p:txBody>
      </p:sp>
      <p:sp>
        <p:nvSpPr>
          <p:cNvPr id="476" name="Google Shape;476;p63"/>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pic>
        <p:nvPicPr>
          <p:cNvPr id="477" name="Google Shape;477;p63"/>
          <p:cNvPicPr preferRelativeResize="0"/>
          <p:nvPr/>
        </p:nvPicPr>
        <p:blipFill>
          <a:blip r:embed="rId3">
            <a:alphaModFix/>
          </a:blip>
          <a:stretch>
            <a:fillRect/>
          </a:stretch>
        </p:blipFill>
        <p:spPr>
          <a:xfrm>
            <a:off x="3200899" y="1342525"/>
            <a:ext cx="2726575" cy="2628625"/>
          </a:xfrm>
          <a:prstGeom prst="rect">
            <a:avLst/>
          </a:prstGeom>
          <a:noFill/>
          <a:ln>
            <a:noFill/>
          </a:ln>
        </p:spPr>
      </p:pic>
      <p:pic>
        <p:nvPicPr>
          <p:cNvPr id="478" name="Google Shape;478;p63"/>
          <p:cNvPicPr preferRelativeResize="0"/>
          <p:nvPr/>
        </p:nvPicPr>
        <p:blipFill>
          <a:blip r:embed="rId4">
            <a:alphaModFix/>
          </a:blip>
          <a:stretch>
            <a:fillRect/>
          </a:stretch>
        </p:blipFill>
        <p:spPr>
          <a:xfrm>
            <a:off x="501900" y="1323538"/>
            <a:ext cx="2535350" cy="2666600"/>
          </a:xfrm>
          <a:prstGeom prst="rect">
            <a:avLst/>
          </a:prstGeom>
          <a:noFill/>
          <a:ln>
            <a:noFill/>
          </a:ln>
        </p:spPr>
      </p:pic>
      <p:pic>
        <p:nvPicPr>
          <p:cNvPr id="479" name="Google Shape;479;p63"/>
          <p:cNvPicPr preferRelativeResize="0"/>
          <p:nvPr/>
        </p:nvPicPr>
        <p:blipFill>
          <a:blip r:embed="rId5">
            <a:alphaModFix/>
          </a:blip>
          <a:stretch>
            <a:fillRect/>
          </a:stretch>
        </p:blipFill>
        <p:spPr>
          <a:xfrm>
            <a:off x="6091126" y="1321475"/>
            <a:ext cx="2550825" cy="2615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4"/>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Housing</a:t>
            </a:r>
            <a:r>
              <a:rPr lang="en"/>
              <a:t> Insights</a:t>
            </a:r>
            <a:endParaRPr/>
          </a:p>
        </p:txBody>
      </p:sp>
      <p:sp>
        <p:nvSpPr>
          <p:cNvPr id="485" name="Google Shape;485;p64"/>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486" name="Google Shape;486;p64"/>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Oswald"/>
              <a:ea typeface="Oswald"/>
              <a:cs typeface="Oswald"/>
              <a:sym typeface="Oswald"/>
            </a:endParaRPr>
          </a:p>
        </p:txBody>
      </p:sp>
      <p:sp>
        <p:nvSpPr>
          <p:cNvPr id="487" name="Google Shape;487;p64"/>
          <p:cNvSpPr txBox="1"/>
          <p:nvPr/>
        </p:nvSpPr>
        <p:spPr>
          <a:xfrm>
            <a:off x="1321725" y="976500"/>
            <a:ext cx="6500400" cy="29862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Generally, an apartment is the more expensive form of investment due to its volume indicating a strong demand and a better average price per sq. meters. </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Housing listings is identical to the Apartment listings’ price relationship on other features</a:t>
            </a:r>
            <a:r>
              <a:rPr lang="en">
                <a:solidFill>
                  <a:schemeClr val="dk1"/>
                </a:solidFill>
                <a:latin typeface="Open Sans"/>
                <a:ea typeface="Open Sans"/>
                <a:cs typeface="Open Sans"/>
                <a:sym typeface="Open Sans"/>
              </a:rPr>
              <a:t>. In fact, t</a:t>
            </a:r>
            <a:r>
              <a:rPr lang="en">
                <a:solidFill>
                  <a:schemeClr val="dk1"/>
                </a:solidFill>
                <a:latin typeface="Open Sans"/>
                <a:ea typeface="Open Sans"/>
                <a:cs typeface="Open Sans"/>
                <a:sym typeface="Open Sans"/>
              </a:rPr>
              <a:t>he housing market follows the trend south-eastern coastline trend of Rio de Janeiro</a:t>
            </a:r>
            <a:r>
              <a:rPr lang="en">
                <a:solidFill>
                  <a:schemeClr val="dk1"/>
                </a:solidFill>
                <a:latin typeface="Open Sans"/>
                <a:ea typeface="Open Sans"/>
                <a:cs typeface="Open Sans"/>
                <a:sym typeface="Open Sans"/>
              </a:rPr>
              <a:t> rather than utilizing for a larger space in less urban areas. This is based on the geospatial maps and supporting histograms.</a:t>
            </a:r>
            <a:endParaRPr>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184" name="Google Shape;184;p29"/>
          <p:cNvSpPr txBox="1"/>
          <p:nvPr/>
        </p:nvSpPr>
        <p:spPr>
          <a:xfrm>
            <a:off x="955050" y="1232650"/>
            <a:ext cx="7233900" cy="2816700"/>
          </a:xfrm>
          <a:prstGeom prst="rect">
            <a:avLst/>
          </a:prstGeom>
          <a:noFill/>
          <a:ln>
            <a:noFill/>
          </a:ln>
        </p:spPr>
        <p:txBody>
          <a:bodyPr anchorCtr="0" anchor="t" bIns="91425" lIns="91425" spcFirstLastPara="1" rIns="91425" wrap="square" tIns="91425">
            <a:spAutoFit/>
          </a:bodyPr>
          <a:lstStyle/>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Theme: Provide insights relevant to a potential customer</a:t>
            </a:r>
            <a:endParaRPr sz="1900">
              <a:solidFill>
                <a:schemeClr val="dk1"/>
              </a:solidFill>
              <a:latin typeface="Open Sans"/>
              <a:ea typeface="Open Sans"/>
              <a:cs typeface="Open Sans"/>
              <a:sym typeface="Open Sans"/>
            </a:endParaRPr>
          </a:p>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Analyze the location of Brazil real-estates</a:t>
            </a:r>
            <a:endParaRPr sz="1900">
              <a:solidFill>
                <a:schemeClr val="dk1"/>
              </a:solidFill>
              <a:latin typeface="Open Sans"/>
              <a:ea typeface="Open Sans"/>
              <a:cs typeface="Open Sans"/>
              <a:sym typeface="Open Sans"/>
            </a:endParaRPr>
          </a:p>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Showcase the trend of real-estate value</a:t>
            </a:r>
            <a:endParaRPr sz="1900">
              <a:solidFill>
                <a:schemeClr val="dk1"/>
              </a:solidFill>
              <a:latin typeface="Open Sans"/>
              <a:ea typeface="Open Sans"/>
              <a:cs typeface="Open Sans"/>
              <a:sym typeface="Open Sans"/>
            </a:endParaRPr>
          </a:p>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Forecast new real-estate </a:t>
            </a:r>
            <a:endParaRPr sz="1900">
              <a:solidFill>
                <a:schemeClr val="dk1"/>
              </a:solidFill>
              <a:latin typeface="Open Sans"/>
              <a:ea typeface="Open Sans"/>
              <a:cs typeface="Open Sans"/>
              <a:sym typeface="Open Sans"/>
            </a:endParaRPr>
          </a:p>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Provide recommendations for the stakeholders</a:t>
            </a:r>
            <a:endParaRPr sz="1900">
              <a:solidFill>
                <a:schemeClr val="dk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type="title"/>
          </p:nvPr>
        </p:nvSpPr>
        <p:spPr>
          <a:xfrm>
            <a:off x="1779900" y="1553400"/>
            <a:ext cx="5584200" cy="203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a:t>
            </a:r>
            <a:endParaRPr>
              <a:solidFill>
                <a:schemeClr val="accent2"/>
              </a:solidFill>
            </a:endParaRPr>
          </a:p>
        </p:txBody>
      </p:sp>
      <p:sp>
        <p:nvSpPr>
          <p:cNvPr id="493" name="Google Shape;493;p65"/>
          <p:cNvSpPr txBox="1"/>
          <p:nvPr/>
        </p:nvSpPr>
        <p:spPr>
          <a:xfrm>
            <a:off x="2950800" y="3058550"/>
            <a:ext cx="324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Finding the best time to purchase</a:t>
            </a:r>
            <a:endParaRPr>
              <a:solidFill>
                <a:schemeClr val="dk1"/>
              </a:solidFill>
              <a:latin typeface="Oswald"/>
              <a:ea typeface="Oswald"/>
              <a:cs typeface="Oswald"/>
              <a:sym typeface="Oswa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6"/>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SEASONALITY TREND</a:t>
            </a:r>
            <a:endParaRPr/>
          </a:p>
        </p:txBody>
      </p:sp>
      <p:sp>
        <p:nvSpPr>
          <p:cNvPr id="499" name="Google Shape;499;p66"/>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pic>
        <p:nvPicPr>
          <p:cNvPr id="500" name="Google Shape;500;p66"/>
          <p:cNvPicPr preferRelativeResize="0"/>
          <p:nvPr/>
        </p:nvPicPr>
        <p:blipFill>
          <a:blip r:embed="rId3">
            <a:alphaModFix/>
          </a:blip>
          <a:stretch>
            <a:fillRect/>
          </a:stretch>
        </p:blipFill>
        <p:spPr>
          <a:xfrm>
            <a:off x="281688" y="1621125"/>
            <a:ext cx="2726102" cy="1873640"/>
          </a:xfrm>
          <a:prstGeom prst="rect">
            <a:avLst/>
          </a:prstGeom>
          <a:noFill/>
          <a:ln>
            <a:noFill/>
          </a:ln>
        </p:spPr>
      </p:pic>
      <p:pic>
        <p:nvPicPr>
          <p:cNvPr id="501" name="Google Shape;501;p66"/>
          <p:cNvPicPr preferRelativeResize="0"/>
          <p:nvPr/>
        </p:nvPicPr>
        <p:blipFill>
          <a:blip r:embed="rId4">
            <a:alphaModFix/>
          </a:blip>
          <a:stretch>
            <a:fillRect/>
          </a:stretch>
        </p:blipFill>
        <p:spPr>
          <a:xfrm>
            <a:off x="3174379" y="1637685"/>
            <a:ext cx="2760680" cy="1873641"/>
          </a:xfrm>
          <a:prstGeom prst="rect">
            <a:avLst/>
          </a:prstGeom>
          <a:noFill/>
          <a:ln>
            <a:noFill/>
          </a:ln>
        </p:spPr>
      </p:pic>
      <p:pic>
        <p:nvPicPr>
          <p:cNvPr id="502" name="Google Shape;502;p66"/>
          <p:cNvPicPr preferRelativeResize="0"/>
          <p:nvPr/>
        </p:nvPicPr>
        <p:blipFill>
          <a:blip r:embed="rId5">
            <a:alphaModFix/>
          </a:blip>
          <a:stretch>
            <a:fillRect/>
          </a:stretch>
        </p:blipFill>
        <p:spPr>
          <a:xfrm>
            <a:off x="6101640" y="1637684"/>
            <a:ext cx="2760672" cy="1884691"/>
          </a:xfrm>
          <a:prstGeom prst="rect">
            <a:avLst/>
          </a:prstGeom>
          <a:noFill/>
          <a:ln>
            <a:noFill/>
          </a:ln>
        </p:spPr>
      </p:pic>
      <p:sp>
        <p:nvSpPr>
          <p:cNvPr id="503" name="Google Shape;503;p66"/>
          <p:cNvSpPr txBox="1"/>
          <p:nvPr/>
        </p:nvSpPr>
        <p:spPr>
          <a:xfrm>
            <a:off x="3645762" y="97650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Apartments</a:t>
            </a:r>
            <a:endParaRPr>
              <a:solidFill>
                <a:schemeClr val="dk1"/>
              </a:solidFill>
              <a:latin typeface="Oswald"/>
              <a:ea typeface="Oswald"/>
              <a:cs typeface="Oswald"/>
              <a:sym typeface="Oswald"/>
            </a:endParaRPr>
          </a:p>
        </p:txBody>
      </p:sp>
      <p:sp>
        <p:nvSpPr>
          <p:cNvPr id="504" name="Google Shape;504;p66"/>
          <p:cNvSpPr txBox="1"/>
          <p:nvPr/>
        </p:nvSpPr>
        <p:spPr>
          <a:xfrm>
            <a:off x="281700" y="3818050"/>
            <a:ext cx="43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swald"/>
                <a:ea typeface="Oswald"/>
                <a:cs typeface="Oswald"/>
                <a:sym typeface="Oswald"/>
              </a:rPr>
              <a:t>Price: Average Price per Sq. Meters Covered by the Real Estate</a:t>
            </a:r>
            <a:endParaRPr>
              <a:solidFill>
                <a:schemeClr val="dk1"/>
              </a:solidFill>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7"/>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t>
            </a:r>
            <a:r>
              <a:rPr lang="en"/>
              <a:t>SEASONALITY TREND</a:t>
            </a:r>
            <a:endParaRPr/>
          </a:p>
        </p:txBody>
      </p:sp>
      <p:sp>
        <p:nvSpPr>
          <p:cNvPr id="510" name="Google Shape;510;p67"/>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pic>
        <p:nvPicPr>
          <p:cNvPr id="511" name="Google Shape;511;p67"/>
          <p:cNvPicPr preferRelativeResize="0"/>
          <p:nvPr/>
        </p:nvPicPr>
        <p:blipFill>
          <a:blip r:embed="rId3">
            <a:alphaModFix/>
          </a:blip>
          <a:stretch>
            <a:fillRect/>
          </a:stretch>
        </p:blipFill>
        <p:spPr>
          <a:xfrm>
            <a:off x="6101640" y="1637684"/>
            <a:ext cx="2760672" cy="1884691"/>
          </a:xfrm>
          <a:prstGeom prst="rect">
            <a:avLst/>
          </a:prstGeom>
          <a:noFill/>
          <a:ln>
            <a:noFill/>
          </a:ln>
        </p:spPr>
      </p:pic>
      <p:sp>
        <p:nvSpPr>
          <p:cNvPr id="512" name="Google Shape;512;p67"/>
          <p:cNvSpPr txBox="1"/>
          <p:nvPr/>
        </p:nvSpPr>
        <p:spPr>
          <a:xfrm>
            <a:off x="3645762" y="97650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Houses</a:t>
            </a:r>
            <a:endParaRPr>
              <a:solidFill>
                <a:schemeClr val="dk1"/>
              </a:solidFill>
              <a:latin typeface="Oswald"/>
              <a:ea typeface="Oswald"/>
              <a:cs typeface="Oswald"/>
              <a:sym typeface="Oswald"/>
            </a:endParaRPr>
          </a:p>
        </p:txBody>
      </p:sp>
      <p:pic>
        <p:nvPicPr>
          <p:cNvPr id="513" name="Google Shape;513;p67"/>
          <p:cNvPicPr preferRelativeResize="0"/>
          <p:nvPr/>
        </p:nvPicPr>
        <p:blipFill>
          <a:blip r:embed="rId4">
            <a:alphaModFix/>
          </a:blip>
          <a:stretch>
            <a:fillRect/>
          </a:stretch>
        </p:blipFill>
        <p:spPr>
          <a:xfrm>
            <a:off x="281699" y="1621125"/>
            <a:ext cx="2726100" cy="1852689"/>
          </a:xfrm>
          <a:prstGeom prst="rect">
            <a:avLst/>
          </a:prstGeom>
          <a:noFill/>
          <a:ln>
            <a:noFill/>
          </a:ln>
        </p:spPr>
      </p:pic>
      <p:pic>
        <p:nvPicPr>
          <p:cNvPr id="514" name="Google Shape;514;p67"/>
          <p:cNvPicPr preferRelativeResize="0"/>
          <p:nvPr/>
        </p:nvPicPr>
        <p:blipFill>
          <a:blip r:embed="rId5">
            <a:alphaModFix/>
          </a:blip>
          <a:stretch>
            <a:fillRect/>
          </a:stretch>
        </p:blipFill>
        <p:spPr>
          <a:xfrm>
            <a:off x="3174374" y="1637674"/>
            <a:ext cx="2726100" cy="1849541"/>
          </a:xfrm>
          <a:prstGeom prst="rect">
            <a:avLst/>
          </a:prstGeom>
          <a:noFill/>
          <a:ln>
            <a:noFill/>
          </a:ln>
        </p:spPr>
      </p:pic>
      <p:sp>
        <p:nvSpPr>
          <p:cNvPr id="515" name="Google Shape;515;p67"/>
          <p:cNvSpPr txBox="1"/>
          <p:nvPr/>
        </p:nvSpPr>
        <p:spPr>
          <a:xfrm>
            <a:off x="281700" y="3818050"/>
            <a:ext cx="43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swald"/>
                <a:ea typeface="Oswald"/>
                <a:cs typeface="Oswald"/>
                <a:sym typeface="Oswald"/>
              </a:rPr>
              <a:t>Price: Average Price per Sq. Meters Covered by the Real Estate</a:t>
            </a:r>
            <a:endParaRPr>
              <a:solidFill>
                <a:schemeClr val="dk1"/>
              </a:solidFill>
              <a:latin typeface="Oswald"/>
              <a:ea typeface="Oswald"/>
              <a:cs typeface="Oswald"/>
              <a:sym typeface="Oswa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8"/>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YEAR GROWTH OF THE MARKET</a:t>
            </a:r>
            <a:endParaRPr/>
          </a:p>
        </p:txBody>
      </p:sp>
      <p:sp>
        <p:nvSpPr>
          <p:cNvPr id="521" name="Google Shape;521;p68"/>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522" name="Google Shape;522;p68"/>
          <p:cNvSpPr txBox="1"/>
          <p:nvPr/>
        </p:nvSpPr>
        <p:spPr>
          <a:xfrm>
            <a:off x="281700" y="3818050"/>
            <a:ext cx="43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swald"/>
                <a:ea typeface="Oswald"/>
                <a:cs typeface="Oswald"/>
                <a:sym typeface="Oswald"/>
              </a:rPr>
              <a:t>Price: Price per Sq. Meters Covered by the Real Estate</a:t>
            </a:r>
            <a:endParaRPr>
              <a:solidFill>
                <a:schemeClr val="dk1"/>
              </a:solidFill>
              <a:latin typeface="Oswald"/>
              <a:ea typeface="Oswald"/>
              <a:cs typeface="Oswald"/>
              <a:sym typeface="Oswald"/>
            </a:endParaRPr>
          </a:p>
        </p:txBody>
      </p:sp>
      <p:pic>
        <p:nvPicPr>
          <p:cNvPr id="523" name="Google Shape;523;p68"/>
          <p:cNvPicPr preferRelativeResize="0"/>
          <p:nvPr/>
        </p:nvPicPr>
        <p:blipFill>
          <a:blip r:embed="rId3">
            <a:alphaModFix/>
          </a:blip>
          <a:stretch>
            <a:fillRect/>
          </a:stretch>
        </p:blipFill>
        <p:spPr>
          <a:xfrm>
            <a:off x="1288900" y="1528763"/>
            <a:ext cx="2990850" cy="2085975"/>
          </a:xfrm>
          <a:prstGeom prst="rect">
            <a:avLst/>
          </a:prstGeom>
          <a:noFill/>
          <a:ln>
            <a:noFill/>
          </a:ln>
        </p:spPr>
      </p:pic>
      <p:pic>
        <p:nvPicPr>
          <p:cNvPr id="524" name="Google Shape;524;p68"/>
          <p:cNvPicPr preferRelativeResize="0"/>
          <p:nvPr/>
        </p:nvPicPr>
        <p:blipFill>
          <a:blip r:embed="rId4">
            <a:alphaModFix/>
          </a:blip>
          <a:stretch>
            <a:fillRect/>
          </a:stretch>
        </p:blipFill>
        <p:spPr>
          <a:xfrm>
            <a:off x="4864250" y="1528775"/>
            <a:ext cx="2990850" cy="2081012"/>
          </a:xfrm>
          <a:prstGeom prst="rect">
            <a:avLst/>
          </a:prstGeom>
          <a:noFill/>
          <a:ln>
            <a:noFill/>
          </a:ln>
        </p:spPr>
      </p:pic>
      <p:sp>
        <p:nvSpPr>
          <p:cNvPr id="525" name="Google Shape;525;p68"/>
          <p:cNvSpPr txBox="1"/>
          <p:nvPr/>
        </p:nvSpPr>
        <p:spPr>
          <a:xfrm>
            <a:off x="1858087" y="97650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Apartments</a:t>
            </a:r>
            <a:endParaRPr>
              <a:solidFill>
                <a:schemeClr val="dk1"/>
              </a:solidFill>
              <a:latin typeface="Oswald"/>
              <a:ea typeface="Oswald"/>
              <a:cs typeface="Oswald"/>
              <a:sym typeface="Oswald"/>
            </a:endParaRPr>
          </a:p>
        </p:txBody>
      </p:sp>
      <p:sp>
        <p:nvSpPr>
          <p:cNvPr id="526" name="Google Shape;526;p68"/>
          <p:cNvSpPr txBox="1"/>
          <p:nvPr/>
        </p:nvSpPr>
        <p:spPr>
          <a:xfrm>
            <a:off x="5433437" y="97650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Houses</a:t>
            </a:r>
            <a:endParaRPr>
              <a:solidFill>
                <a:schemeClr val="dk1"/>
              </a:solidFill>
              <a:latin typeface="Oswald"/>
              <a:ea typeface="Oswald"/>
              <a:cs typeface="Oswald"/>
              <a:sym typeface="Oswa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9"/>
          <p:cNvSpPr txBox="1"/>
          <p:nvPr>
            <p:ph idx="4294967295" type="title"/>
          </p:nvPr>
        </p:nvSpPr>
        <p:spPr>
          <a:xfrm>
            <a:off x="1278163" y="1328488"/>
            <a:ext cx="2897700" cy="10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23.26%</a:t>
            </a:r>
            <a:endParaRPr sz="5300"/>
          </a:p>
        </p:txBody>
      </p:sp>
      <p:sp>
        <p:nvSpPr>
          <p:cNvPr id="532" name="Google Shape;532;p69"/>
          <p:cNvSpPr txBox="1"/>
          <p:nvPr>
            <p:ph type="title"/>
          </p:nvPr>
        </p:nvSpPr>
        <p:spPr>
          <a:xfrm>
            <a:off x="1093513" y="2143738"/>
            <a:ext cx="3267000" cy="136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2"/>
                </a:solidFill>
              </a:rPr>
              <a:t>Apartment Market</a:t>
            </a:r>
            <a:endParaRPr sz="3100">
              <a:solidFill>
                <a:schemeClr val="accent2"/>
              </a:solidFill>
            </a:endParaRPr>
          </a:p>
          <a:p>
            <a:pPr indent="0" lvl="0" marL="0" rtl="0" algn="ctr">
              <a:spcBef>
                <a:spcPts val="0"/>
              </a:spcBef>
              <a:spcAft>
                <a:spcPts val="0"/>
              </a:spcAft>
              <a:buNone/>
            </a:pPr>
            <a:r>
              <a:rPr lang="en" sz="3100">
                <a:solidFill>
                  <a:schemeClr val="accent2"/>
                </a:solidFill>
              </a:rPr>
              <a:t>CAGR</a:t>
            </a:r>
            <a:endParaRPr sz="3100">
              <a:solidFill>
                <a:schemeClr val="accent2"/>
              </a:solidFill>
            </a:endParaRPr>
          </a:p>
        </p:txBody>
      </p:sp>
      <p:sp>
        <p:nvSpPr>
          <p:cNvPr id="533" name="Google Shape;533;p69"/>
          <p:cNvSpPr txBox="1"/>
          <p:nvPr>
            <p:ph idx="4294967295" type="subTitle"/>
          </p:nvPr>
        </p:nvSpPr>
        <p:spPr>
          <a:xfrm>
            <a:off x="1478413" y="3172400"/>
            <a:ext cx="2497200" cy="64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900"/>
              <a:t>Compound Annual Growth Rate of the apartment market from 2015 to 2017 in terms of Average Market Price per Sq. Meter</a:t>
            </a:r>
            <a:endParaRPr sz="900"/>
          </a:p>
        </p:txBody>
      </p:sp>
      <p:sp>
        <p:nvSpPr>
          <p:cNvPr id="534" name="Google Shape;534;p69"/>
          <p:cNvSpPr txBox="1"/>
          <p:nvPr>
            <p:ph idx="4294967295" type="title"/>
          </p:nvPr>
        </p:nvSpPr>
        <p:spPr>
          <a:xfrm>
            <a:off x="4968138" y="1328488"/>
            <a:ext cx="2897700" cy="10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21.16%</a:t>
            </a:r>
            <a:endParaRPr sz="5300"/>
          </a:p>
        </p:txBody>
      </p:sp>
      <p:sp>
        <p:nvSpPr>
          <p:cNvPr id="535" name="Google Shape;535;p69"/>
          <p:cNvSpPr txBox="1"/>
          <p:nvPr>
            <p:ph type="title"/>
          </p:nvPr>
        </p:nvSpPr>
        <p:spPr>
          <a:xfrm>
            <a:off x="4783488" y="2143738"/>
            <a:ext cx="3267000" cy="136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2"/>
                </a:solidFill>
              </a:rPr>
              <a:t>Housing</a:t>
            </a:r>
            <a:r>
              <a:rPr lang="en" sz="3100">
                <a:solidFill>
                  <a:schemeClr val="accent2"/>
                </a:solidFill>
              </a:rPr>
              <a:t> Market</a:t>
            </a:r>
            <a:endParaRPr sz="3100">
              <a:solidFill>
                <a:schemeClr val="accent2"/>
              </a:solidFill>
            </a:endParaRPr>
          </a:p>
          <a:p>
            <a:pPr indent="0" lvl="0" marL="0" rtl="0" algn="ctr">
              <a:spcBef>
                <a:spcPts val="0"/>
              </a:spcBef>
              <a:spcAft>
                <a:spcPts val="0"/>
              </a:spcAft>
              <a:buNone/>
            </a:pPr>
            <a:r>
              <a:rPr lang="en" sz="3100">
                <a:solidFill>
                  <a:schemeClr val="accent2"/>
                </a:solidFill>
              </a:rPr>
              <a:t>CAGR</a:t>
            </a:r>
            <a:endParaRPr sz="3100">
              <a:solidFill>
                <a:schemeClr val="accent2"/>
              </a:solidFill>
            </a:endParaRPr>
          </a:p>
        </p:txBody>
      </p:sp>
      <p:sp>
        <p:nvSpPr>
          <p:cNvPr id="536" name="Google Shape;536;p69"/>
          <p:cNvSpPr txBox="1"/>
          <p:nvPr>
            <p:ph idx="4294967295" type="subTitle"/>
          </p:nvPr>
        </p:nvSpPr>
        <p:spPr>
          <a:xfrm>
            <a:off x="5168388" y="3172400"/>
            <a:ext cx="2497200" cy="6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
              <a:t>Compound Annual Growth Rate of the housing market from 2015 to 2017 </a:t>
            </a:r>
            <a:r>
              <a:rPr lang="en" sz="900">
                <a:solidFill>
                  <a:schemeClr val="dk1"/>
                </a:solidFill>
              </a:rPr>
              <a:t>in terms of Average Market Price per Sq. Meter</a:t>
            </a:r>
            <a:endParaRPr sz="900">
              <a:solidFill>
                <a:schemeClr val="dk1"/>
              </a:solidFill>
            </a:endParaRPr>
          </a:p>
          <a:p>
            <a:pPr indent="0" lvl="0" marL="0" rtl="0" algn="ctr">
              <a:spcBef>
                <a:spcPts val="1600"/>
              </a:spcBef>
              <a:spcAft>
                <a:spcPts val="1600"/>
              </a:spcAft>
              <a:buNone/>
            </a:pPr>
            <a:r>
              <a:t/>
            </a:r>
            <a:endParaRPr sz="9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0"/>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a:t>
            </a:r>
            <a:r>
              <a:rPr lang="en"/>
              <a:t> Insights</a:t>
            </a:r>
            <a:endParaRPr/>
          </a:p>
        </p:txBody>
      </p:sp>
      <p:sp>
        <p:nvSpPr>
          <p:cNvPr id="542" name="Google Shape;542;p70"/>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543" name="Google Shape;543;p70"/>
          <p:cNvSpPr txBox="1"/>
          <p:nvPr/>
        </p:nvSpPr>
        <p:spPr>
          <a:xfrm>
            <a:off x="3645687" y="783950"/>
            <a:ext cx="18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Oswald"/>
              <a:ea typeface="Oswald"/>
              <a:cs typeface="Oswald"/>
              <a:sym typeface="Oswald"/>
            </a:endParaRPr>
          </a:p>
        </p:txBody>
      </p:sp>
      <p:sp>
        <p:nvSpPr>
          <p:cNvPr id="544" name="Google Shape;544;p70"/>
          <p:cNvSpPr txBox="1"/>
          <p:nvPr/>
        </p:nvSpPr>
        <p:spPr>
          <a:xfrm>
            <a:off x="1321725" y="1072700"/>
            <a:ext cx="6500400" cy="29862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There is a seasonality trend of the average price per sq. meter in both markets. This is something to consider when purchasing on a tight budget, hence a short-term perspective.</a:t>
            </a:r>
            <a:endParaRPr>
              <a:solidFill>
                <a:schemeClr val="dk1"/>
              </a:solidFill>
              <a:latin typeface="Open Sans"/>
              <a:ea typeface="Open Sans"/>
              <a:cs typeface="Open Sans"/>
              <a:sym typeface="Open Sans"/>
            </a:endParaRPr>
          </a:p>
          <a:p>
            <a:pPr indent="0" lvl="0" marL="457200" rtl="0" algn="just">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In the long-term perspective, the seasonality trend of the average price per sq. meter is nothing to be worried about because of a good compound annual growth rate of the apartment and the housing market throughout 2015 and 2017. Yielding a 23.26% CAGR and 21.16% CAGR respectively.</a:t>
            </a:r>
            <a:endParaRPr>
              <a:solidFill>
                <a:schemeClr val="dk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1"/>
          <p:cNvSpPr txBox="1"/>
          <p:nvPr>
            <p:ph type="title"/>
          </p:nvPr>
        </p:nvSpPr>
        <p:spPr>
          <a:xfrm>
            <a:off x="340000" y="1553400"/>
            <a:ext cx="8160000" cy="203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200"/>
              <a:t>Neural Network Regression</a:t>
            </a:r>
            <a:endParaRPr sz="6200">
              <a:solidFill>
                <a:schemeClr val="accent2"/>
              </a:solidFill>
            </a:endParaRPr>
          </a:p>
        </p:txBody>
      </p:sp>
      <p:sp>
        <p:nvSpPr>
          <p:cNvPr id="550" name="Google Shape;550;p71"/>
          <p:cNvSpPr txBox="1"/>
          <p:nvPr/>
        </p:nvSpPr>
        <p:spPr>
          <a:xfrm>
            <a:off x="2950800" y="3058550"/>
            <a:ext cx="324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swald"/>
                <a:ea typeface="Oswald"/>
                <a:cs typeface="Oswald"/>
                <a:sym typeface="Oswald"/>
              </a:rPr>
              <a:t>Materializing the Ideal Real Estate</a:t>
            </a:r>
            <a:endParaRPr>
              <a:solidFill>
                <a:schemeClr val="dk1"/>
              </a:solidFill>
              <a:latin typeface="Oswald"/>
              <a:ea typeface="Oswald"/>
              <a:cs typeface="Oswald"/>
              <a:sym typeface="Oswa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2"/>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IDEALIZING THE RIGHT PLACE</a:t>
            </a:r>
            <a:endParaRPr/>
          </a:p>
        </p:txBody>
      </p:sp>
      <p:sp>
        <p:nvSpPr>
          <p:cNvPr id="556" name="Google Shape;556;p72"/>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grpSp>
        <p:nvGrpSpPr>
          <p:cNvPr id="557" name="Google Shape;557;p72"/>
          <p:cNvGrpSpPr/>
          <p:nvPr/>
        </p:nvGrpSpPr>
        <p:grpSpPr>
          <a:xfrm>
            <a:off x="4061201" y="1067514"/>
            <a:ext cx="1021598" cy="1335657"/>
            <a:chOff x="-35101800" y="2631050"/>
            <a:chExt cx="222925" cy="291450"/>
          </a:xfrm>
        </p:grpSpPr>
        <p:sp>
          <p:nvSpPr>
            <p:cNvPr id="558" name="Google Shape;558;p72"/>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 name="Google Shape;559;p72"/>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0" name="Google Shape;560;p72"/>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1" name="Google Shape;561;p72"/>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62" name="Google Shape;562;p72"/>
          <p:cNvSpPr txBox="1"/>
          <p:nvPr>
            <p:ph idx="4294967295" type="ctrTitle"/>
          </p:nvPr>
        </p:nvSpPr>
        <p:spPr>
          <a:xfrm>
            <a:off x="2828400" y="2494200"/>
            <a:ext cx="3487200" cy="5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AT THE HEART OF RIO DE JANEIRO</a:t>
            </a:r>
            <a:endParaRPr>
              <a:solidFill>
                <a:schemeClr val="accent2"/>
              </a:solidFill>
            </a:endParaRPr>
          </a:p>
        </p:txBody>
      </p:sp>
      <p:sp>
        <p:nvSpPr>
          <p:cNvPr id="563" name="Google Shape;563;p72"/>
          <p:cNvSpPr txBox="1"/>
          <p:nvPr>
            <p:ph idx="4294967295" type="subTitle"/>
          </p:nvPr>
        </p:nvSpPr>
        <p:spPr>
          <a:xfrm>
            <a:off x="3199050" y="3593475"/>
            <a:ext cx="2745900" cy="10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Somewhere near the south-eastern coastline</a:t>
            </a:r>
            <a:endParaRPr/>
          </a:p>
          <a:p>
            <a:pPr indent="0" lvl="0" marL="0" rtl="0" algn="ctr">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3"/>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IDEALIZING </a:t>
            </a:r>
            <a:r>
              <a:rPr lang="en"/>
              <a:t>THE RIGHT PLACE</a:t>
            </a:r>
            <a:endParaRPr/>
          </a:p>
        </p:txBody>
      </p:sp>
      <p:sp>
        <p:nvSpPr>
          <p:cNvPr id="569" name="Google Shape;569;p73"/>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570" name="Google Shape;570;p73"/>
          <p:cNvSpPr txBox="1"/>
          <p:nvPr>
            <p:ph idx="4294967295" type="ctrTitle"/>
          </p:nvPr>
        </p:nvSpPr>
        <p:spPr>
          <a:xfrm>
            <a:off x="2828400" y="1230125"/>
            <a:ext cx="3487200" cy="5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ABOVE THE GROUND</a:t>
            </a:r>
            <a:endParaRPr>
              <a:solidFill>
                <a:schemeClr val="accent2"/>
              </a:solidFill>
            </a:endParaRPr>
          </a:p>
        </p:txBody>
      </p:sp>
      <p:sp>
        <p:nvSpPr>
          <p:cNvPr id="571" name="Google Shape;571;p73"/>
          <p:cNvSpPr txBox="1"/>
          <p:nvPr>
            <p:ph idx="4294967295" type="subTitle"/>
          </p:nvPr>
        </p:nvSpPr>
        <p:spPr>
          <a:xfrm>
            <a:off x="3199050" y="1849925"/>
            <a:ext cx="2745900" cy="100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But not near the clouds, placed between the 15th or 12th floor</a:t>
            </a:r>
            <a:endParaRPr/>
          </a:p>
        </p:txBody>
      </p:sp>
      <p:grpSp>
        <p:nvGrpSpPr>
          <p:cNvPr id="572" name="Google Shape;572;p73"/>
          <p:cNvGrpSpPr/>
          <p:nvPr/>
        </p:nvGrpSpPr>
        <p:grpSpPr>
          <a:xfrm>
            <a:off x="2300565" y="3020597"/>
            <a:ext cx="1509189" cy="1497113"/>
            <a:chOff x="-33676975" y="2275050"/>
            <a:chExt cx="295375" cy="293000"/>
          </a:xfrm>
        </p:grpSpPr>
        <p:sp>
          <p:nvSpPr>
            <p:cNvPr id="573" name="Google Shape;573;p73"/>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74" name="Google Shape;574;p73"/>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75" name="Google Shape;575;p73"/>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576" name="Google Shape;576;p73"/>
          <p:cNvGrpSpPr/>
          <p:nvPr/>
        </p:nvGrpSpPr>
        <p:grpSpPr>
          <a:xfrm>
            <a:off x="4005405" y="3412924"/>
            <a:ext cx="1399699" cy="1395867"/>
            <a:chOff x="-2571737" y="2403625"/>
            <a:chExt cx="292225" cy="291425"/>
          </a:xfrm>
        </p:grpSpPr>
        <p:sp>
          <p:nvSpPr>
            <p:cNvPr id="577" name="Google Shape;577;p73"/>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78" name="Google Shape;578;p73"/>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79" name="Google Shape;579;p73"/>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80" name="Google Shape;580;p73"/>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81" name="Google Shape;581;p73"/>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82" name="Google Shape;582;p73"/>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83" name="Google Shape;583;p73"/>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584" name="Google Shape;584;p73"/>
          <p:cNvGrpSpPr/>
          <p:nvPr/>
        </p:nvGrpSpPr>
        <p:grpSpPr>
          <a:xfrm>
            <a:off x="5474239" y="4039740"/>
            <a:ext cx="716769" cy="714836"/>
            <a:chOff x="-2571737" y="2403625"/>
            <a:chExt cx="292225" cy="291425"/>
          </a:xfrm>
        </p:grpSpPr>
        <p:sp>
          <p:nvSpPr>
            <p:cNvPr id="585" name="Google Shape;585;p73"/>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86" name="Google Shape;586;p73"/>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87" name="Google Shape;587;p73"/>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88" name="Google Shape;588;p73"/>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89" name="Google Shape;589;p73"/>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90" name="Google Shape;590;p73"/>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91" name="Google Shape;591;p73"/>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4"/>
          <p:cNvSpPr txBox="1"/>
          <p:nvPr>
            <p:ph type="title"/>
          </p:nvPr>
        </p:nvSpPr>
        <p:spPr>
          <a:xfrm>
            <a:off x="732000"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IDEALIZING</a:t>
            </a:r>
            <a:r>
              <a:rPr lang="en"/>
              <a:t> THE RIGHT PLACE</a:t>
            </a:r>
            <a:endParaRPr/>
          </a:p>
        </p:txBody>
      </p:sp>
      <p:sp>
        <p:nvSpPr>
          <p:cNvPr id="597" name="Google Shape;597;p74"/>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598" name="Google Shape;598;p74"/>
          <p:cNvSpPr txBox="1"/>
          <p:nvPr>
            <p:ph idx="4294967295" type="ctrTitle"/>
          </p:nvPr>
        </p:nvSpPr>
        <p:spPr>
          <a:xfrm>
            <a:off x="2828400" y="2113275"/>
            <a:ext cx="3487200" cy="5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SPACIOUS</a:t>
            </a:r>
            <a:endParaRPr>
              <a:solidFill>
                <a:schemeClr val="accent2"/>
              </a:solidFill>
            </a:endParaRPr>
          </a:p>
        </p:txBody>
      </p:sp>
      <p:sp>
        <p:nvSpPr>
          <p:cNvPr id="599" name="Google Shape;599;p74"/>
          <p:cNvSpPr txBox="1"/>
          <p:nvPr>
            <p:ph idx="4294967295" type="subTitle"/>
          </p:nvPr>
        </p:nvSpPr>
        <p:spPr>
          <a:xfrm>
            <a:off x="3199050" y="2733075"/>
            <a:ext cx="2745900" cy="100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Around 300 Sq. Meters of an apartment is enough</a:t>
            </a:r>
            <a:endParaRPr/>
          </a:p>
        </p:txBody>
      </p:sp>
      <p:grpSp>
        <p:nvGrpSpPr>
          <p:cNvPr id="600" name="Google Shape;600;p74"/>
          <p:cNvGrpSpPr/>
          <p:nvPr/>
        </p:nvGrpSpPr>
        <p:grpSpPr>
          <a:xfrm rot="5400000">
            <a:off x="4055924" y="3799343"/>
            <a:ext cx="1032153" cy="1088297"/>
            <a:chOff x="4854075" y="2527625"/>
            <a:chExt cx="56000" cy="59050"/>
          </a:xfrm>
        </p:grpSpPr>
        <p:sp>
          <p:nvSpPr>
            <p:cNvPr id="601" name="Google Shape;601;p7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chemeClr val="accent1"/>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chemeClr val="accent1"/>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74"/>
          <p:cNvGrpSpPr/>
          <p:nvPr/>
        </p:nvGrpSpPr>
        <p:grpSpPr>
          <a:xfrm rot="-5400000">
            <a:off x="4055924" y="1053043"/>
            <a:ext cx="1032153" cy="1088297"/>
            <a:chOff x="4854075" y="2527625"/>
            <a:chExt cx="56000" cy="59050"/>
          </a:xfrm>
        </p:grpSpPr>
        <p:sp>
          <p:nvSpPr>
            <p:cNvPr id="604" name="Google Shape;604;p7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chemeClr val="accent1"/>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chemeClr val="accent1"/>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747975" y="1281475"/>
            <a:ext cx="3027600" cy="80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DATA</a:t>
            </a:r>
            <a:endParaRPr/>
          </a:p>
        </p:txBody>
      </p:sp>
      <p:sp>
        <p:nvSpPr>
          <p:cNvPr id="190" name="Google Shape;190;p30"/>
          <p:cNvSpPr/>
          <p:nvPr/>
        </p:nvSpPr>
        <p:spPr>
          <a:xfrm flipH="1">
            <a:off x="8954936" y="5256900"/>
            <a:ext cx="312682" cy="44899"/>
          </a:xfrm>
          <a:custGeom>
            <a:rect b="b" l="l" r="r" t="t"/>
            <a:pathLst>
              <a:path extrusionOk="0" fill="none" h="1004" w="6992">
                <a:moveTo>
                  <a:pt x="1" y="912"/>
                </a:moveTo>
                <a:cubicBezTo>
                  <a:pt x="639" y="1004"/>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txBox="1"/>
          <p:nvPr>
            <p:ph idx="1" type="subTitle"/>
          </p:nvPr>
        </p:nvSpPr>
        <p:spPr>
          <a:xfrm>
            <a:off x="747975" y="2019725"/>
            <a:ext cx="3777000" cy="1842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The BigQuery dataset Brazil Real Estate listings is from Properati a competitive marketplace for Latin America real estate. Listings from 2015 to 2018.</a:t>
            </a:r>
            <a:endParaRPr/>
          </a:p>
          <a:p>
            <a:pPr indent="0" lvl="0" marL="0" rtl="0" algn="ctr">
              <a:spcBef>
                <a:spcPts val="0"/>
              </a:spcBef>
              <a:spcAft>
                <a:spcPts val="0"/>
              </a:spcAft>
              <a:buNone/>
            </a:pPr>
            <a:r>
              <a:t/>
            </a:r>
            <a:endParaRPr/>
          </a:p>
        </p:txBody>
      </p:sp>
      <p:pic>
        <p:nvPicPr>
          <p:cNvPr id="192" name="Google Shape;192;p30"/>
          <p:cNvPicPr preferRelativeResize="0"/>
          <p:nvPr/>
        </p:nvPicPr>
        <p:blipFill>
          <a:blip r:embed="rId3">
            <a:alphaModFix/>
          </a:blip>
          <a:stretch>
            <a:fillRect/>
          </a:stretch>
        </p:blipFill>
        <p:spPr>
          <a:xfrm>
            <a:off x="5870950" y="1387225"/>
            <a:ext cx="2204050" cy="2204050"/>
          </a:xfrm>
          <a:prstGeom prst="rect">
            <a:avLst/>
          </a:prstGeom>
          <a:noFill/>
          <a:ln>
            <a:noFill/>
          </a:ln>
        </p:spPr>
      </p:pic>
      <p:pic>
        <p:nvPicPr>
          <p:cNvPr id="193" name="Google Shape;193;p30"/>
          <p:cNvPicPr preferRelativeResize="0"/>
          <p:nvPr/>
        </p:nvPicPr>
        <p:blipFill rotWithShape="1">
          <a:blip r:embed="rId4">
            <a:alphaModFix/>
          </a:blip>
          <a:srcRect b="39" l="0" r="0" t="39"/>
          <a:stretch/>
        </p:blipFill>
        <p:spPr>
          <a:xfrm rot="-1726913">
            <a:off x="1724426" y="2596502"/>
            <a:ext cx="9144004" cy="224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5"/>
          <p:cNvSpPr txBox="1"/>
          <p:nvPr>
            <p:ph type="title"/>
          </p:nvPr>
        </p:nvSpPr>
        <p:spPr>
          <a:xfrm>
            <a:off x="732000"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IDEALIZING</a:t>
            </a:r>
            <a:r>
              <a:rPr lang="en"/>
              <a:t> THE RIGHT PLACE</a:t>
            </a:r>
            <a:endParaRPr/>
          </a:p>
        </p:txBody>
      </p:sp>
      <p:sp>
        <p:nvSpPr>
          <p:cNvPr id="611" name="Google Shape;611;p75"/>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612" name="Google Shape;612;p75"/>
          <p:cNvSpPr txBox="1"/>
          <p:nvPr/>
        </p:nvSpPr>
        <p:spPr>
          <a:xfrm>
            <a:off x="2122200" y="2202300"/>
            <a:ext cx="4899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dk1"/>
                </a:solidFill>
                <a:latin typeface="Oswald"/>
                <a:ea typeface="Oswald"/>
                <a:cs typeface="Oswald"/>
                <a:sym typeface="Oswald"/>
              </a:rPr>
              <a:t>What could be the Price?</a:t>
            </a:r>
            <a:endParaRPr sz="3600">
              <a:solidFill>
                <a:schemeClr val="dk1"/>
              </a:solidFill>
              <a:latin typeface="Oswald"/>
              <a:ea typeface="Oswald"/>
              <a:cs typeface="Oswald"/>
              <a:sym typeface="Oswa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6"/>
          <p:cNvSpPr txBox="1"/>
          <p:nvPr>
            <p:ph type="title"/>
          </p:nvPr>
        </p:nvSpPr>
        <p:spPr>
          <a:xfrm>
            <a:off x="732000"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IDEALIZING</a:t>
            </a:r>
            <a:r>
              <a:rPr lang="en"/>
              <a:t> THE RIGHT PLACE</a:t>
            </a:r>
            <a:endParaRPr/>
          </a:p>
        </p:txBody>
      </p:sp>
      <p:sp>
        <p:nvSpPr>
          <p:cNvPr id="618" name="Google Shape;618;p76"/>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619" name="Google Shape;619;p76"/>
          <p:cNvSpPr txBox="1"/>
          <p:nvPr/>
        </p:nvSpPr>
        <p:spPr>
          <a:xfrm>
            <a:off x="322575" y="1220500"/>
            <a:ext cx="2214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Oswald"/>
                <a:ea typeface="Oswald"/>
                <a:cs typeface="Oswald"/>
                <a:sym typeface="Oswald"/>
              </a:rPr>
              <a:t>-22.930501, -43.188083</a:t>
            </a:r>
            <a:endParaRPr sz="2400">
              <a:solidFill>
                <a:schemeClr val="lt1"/>
              </a:solidFill>
              <a:latin typeface="Oswald"/>
              <a:ea typeface="Oswald"/>
              <a:cs typeface="Oswald"/>
              <a:sym typeface="Oswald"/>
            </a:endParaRPr>
          </a:p>
        </p:txBody>
      </p:sp>
      <p:sp>
        <p:nvSpPr>
          <p:cNvPr id="620" name="Google Shape;620;p76"/>
          <p:cNvSpPr txBox="1"/>
          <p:nvPr/>
        </p:nvSpPr>
        <p:spPr>
          <a:xfrm>
            <a:off x="2257000" y="1333825"/>
            <a:ext cx="2214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Oswald"/>
                <a:ea typeface="Oswald"/>
                <a:cs typeface="Oswald"/>
                <a:sym typeface="Oswald"/>
              </a:rPr>
              <a:t>13th Floor</a:t>
            </a:r>
            <a:endParaRPr sz="2400">
              <a:solidFill>
                <a:schemeClr val="lt1"/>
              </a:solidFill>
              <a:latin typeface="Oswald"/>
              <a:ea typeface="Oswald"/>
              <a:cs typeface="Oswald"/>
              <a:sym typeface="Oswald"/>
            </a:endParaRPr>
          </a:p>
        </p:txBody>
      </p:sp>
      <p:sp>
        <p:nvSpPr>
          <p:cNvPr id="621" name="Google Shape;621;p76"/>
          <p:cNvSpPr txBox="1"/>
          <p:nvPr/>
        </p:nvSpPr>
        <p:spPr>
          <a:xfrm>
            <a:off x="4589450" y="1333825"/>
            <a:ext cx="2214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Oswald"/>
                <a:ea typeface="Oswald"/>
                <a:cs typeface="Oswald"/>
                <a:sym typeface="Oswald"/>
              </a:rPr>
              <a:t>293 Sq. Meters</a:t>
            </a:r>
            <a:endParaRPr sz="2400">
              <a:solidFill>
                <a:schemeClr val="lt1"/>
              </a:solidFill>
              <a:latin typeface="Oswald"/>
              <a:ea typeface="Oswald"/>
              <a:cs typeface="Oswald"/>
              <a:sym typeface="Oswald"/>
            </a:endParaRPr>
          </a:p>
        </p:txBody>
      </p:sp>
      <p:sp>
        <p:nvSpPr>
          <p:cNvPr id="622" name="Google Shape;622;p76"/>
          <p:cNvSpPr txBox="1"/>
          <p:nvPr/>
        </p:nvSpPr>
        <p:spPr>
          <a:xfrm>
            <a:off x="6803750" y="1333825"/>
            <a:ext cx="2214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Oswald"/>
                <a:ea typeface="Oswald"/>
                <a:cs typeface="Oswald"/>
                <a:sym typeface="Oswald"/>
              </a:rPr>
              <a:t>Apartment</a:t>
            </a:r>
            <a:endParaRPr sz="2400">
              <a:solidFill>
                <a:schemeClr val="lt1"/>
              </a:solidFill>
              <a:latin typeface="Oswald"/>
              <a:ea typeface="Oswald"/>
              <a:cs typeface="Oswald"/>
              <a:sym typeface="Oswald"/>
            </a:endParaRPr>
          </a:p>
        </p:txBody>
      </p:sp>
      <p:sp>
        <p:nvSpPr>
          <p:cNvPr id="623" name="Google Shape;623;p76"/>
          <p:cNvSpPr/>
          <p:nvPr/>
        </p:nvSpPr>
        <p:spPr>
          <a:xfrm rot="5400000">
            <a:off x="4173361" y="1807103"/>
            <a:ext cx="336326" cy="49797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24" name="Google Shape;624;p76"/>
          <p:cNvSpPr txBox="1"/>
          <p:nvPr/>
        </p:nvSpPr>
        <p:spPr>
          <a:xfrm>
            <a:off x="2536875" y="2306075"/>
            <a:ext cx="36093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1"/>
                </a:solidFill>
                <a:latin typeface="Oswald"/>
                <a:ea typeface="Oswald"/>
                <a:cs typeface="Oswald"/>
                <a:sym typeface="Oswald"/>
              </a:rPr>
              <a:t>Tensorflow Neural Network</a:t>
            </a:r>
            <a:endParaRPr sz="3000">
              <a:solidFill>
                <a:schemeClr val="accent1"/>
              </a:solidFill>
              <a:latin typeface="Oswald"/>
              <a:ea typeface="Oswald"/>
              <a:cs typeface="Oswald"/>
              <a:sym typeface="Oswald"/>
            </a:endParaRPr>
          </a:p>
        </p:txBody>
      </p:sp>
      <p:sp>
        <p:nvSpPr>
          <p:cNvPr id="625" name="Google Shape;625;p76"/>
          <p:cNvSpPr/>
          <p:nvPr/>
        </p:nvSpPr>
        <p:spPr>
          <a:xfrm rot="5400000">
            <a:off x="4173361" y="3415278"/>
            <a:ext cx="336326" cy="49797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26" name="Google Shape;626;p76"/>
          <p:cNvSpPr txBox="1"/>
          <p:nvPr/>
        </p:nvSpPr>
        <p:spPr>
          <a:xfrm>
            <a:off x="2020425" y="4016638"/>
            <a:ext cx="464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Oswald"/>
                <a:ea typeface="Oswald"/>
                <a:cs typeface="Oswald"/>
                <a:sym typeface="Oswald"/>
              </a:rPr>
              <a:t>Predicted Price: </a:t>
            </a:r>
            <a:r>
              <a:rPr lang="en" sz="2400">
                <a:solidFill>
                  <a:schemeClr val="dk1"/>
                </a:solidFill>
                <a:latin typeface="Oswald"/>
                <a:ea typeface="Oswald"/>
                <a:cs typeface="Oswald"/>
                <a:sym typeface="Oswald"/>
              </a:rPr>
              <a:t>BRL </a:t>
            </a:r>
            <a:r>
              <a:rPr lang="en" sz="2400">
                <a:solidFill>
                  <a:schemeClr val="lt1"/>
                </a:solidFill>
                <a:latin typeface="Oswald"/>
                <a:ea typeface="Oswald"/>
                <a:cs typeface="Oswald"/>
                <a:sym typeface="Oswald"/>
              </a:rPr>
              <a:t>3083962.8</a:t>
            </a:r>
            <a:endParaRPr sz="2400">
              <a:solidFill>
                <a:schemeClr val="lt1"/>
              </a:solidFill>
              <a:latin typeface="Oswald"/>
              <a:ea typeface="Oswald"/>
              <a:cs typeface="Oswald"/>
              <a:sym typeface="Oswald"/>
            </a:endParaRPr>
          </a:p>
        </p:txBody>
      </p:sp>
      <p:sp>
        <p:nvSpPr>
          <p:cNvPr id="627" name="Google Shape;627;p76"/>
          <p:cNvSpPr txBox="1"/>
          <p:nvPr/>
        </p:nvSpPr>
        <p:spPr>
          <a:xfrm>
            <a:off x="2020425" y="4393450"/>
            <a:ext cx="464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Oswald"/>
                <a:ea typeface="Oswald"/>
                <a:cs typeface="Oswald"/>
                <a:sym typeface="Oswald"/>
              </a:rPr>
              <a:t>Actual</a:t>
            </a:r>
            <a:r>
              <a:rPr lang="en" sz="2400">
                <a:solidFill>
                  <a:schemeClr val="lt1"/>
                </a:solidFill>
                <a:latin typeface="Oswald"/>
                <a:ea typeface="Oswald"/>
                <a:cs typeface="Oswald"/>
                <a:sym typeface="Oswald"/>
              </a:rPr>
              <a:t> Price: </a:t>
            </a:r>
            <a:r>
              <a:rPr lang="en" sz="2400">
                <a:solidFill>
                  <a:schemeClr val="dk1"/>
                </a:solidFill>
                <a:latin typeface="Oswald"/>
                <a:ea typeface="Oswald"/>
                <a:cs typeface="Oswald"/>
                <a:sym typeface="Oswald"/>
              </a:rPr>
              <a:t>BRL </a:t>
            </a:r>
            <a:r>
              <a:rPr lang="en" sz="2400">
                <a:solidFill>
                  <a:schemeClr val="lt1"/>
                </a:solidFill>
                <a:latin typeface="Oswald"/>
                <a:ea typeface="Oswald"/>
                <a:cs typeface="Oswald"/>
                <a:sym typeface="Oswald"/>
              </a:rPr>
              <a:t>2900000.0</a:t>
            </a:r>
            <a:endParaRPr sz="2400">
              <a:solidFill>
                <a:schemeClr val="lt1"/>
              </a:solidFill>
              <a:latin typeface="Oswald"/>
              <a:ea typeface="Oswald"/>
              <a:cs typeface="Oswald"/>
              <a:sym typeface="Oswa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7"/>
          <p:cNvSpPr txBox="1"/>
          <p:nvPr>
            <p:ph type="title"/>
          </p:nvPr>
        </p:nvSpPr>
        <p:spPr>
          <a:xfrm>
            <a:off x="732000"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IDEALIZING</a:t>
            </a:r>
            <a:r>
              <a:rPr lang="en"/>
              <a:t> THE RIGHT PLACE</a:t>
            </a:r>
            <a:endParaRPr/>
          </a:p>
        </p:txBody>
      </p:sp>
      <p:sp>
        <p:nvSpPr>
          <p:cNvPr id="633" name="Google Shape;633;p77"/>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pic>
        <p:nvPicPr>
          <p:cNvPr id="634" name="Google Shape;634;p77"/>
          <p:cNvPicPr preferRelativeResize="0"/>
          <p:nvPr/>
        </p:nvPicPr>
        <p:blipFill>
          <a:blip r:embed="rId3">
            <a:alphaModFix/>
          </a:blip>
          <a:stretch>
            <a:fillRect/>
          </a:stretch>
        </p:blipFill>
        <p:spPr>
          <a:xfrm>
            <a:off x="2800350" y="1207407"/>
            <a:ext cx="3543300" cy="2562225"/>
          </a:xfrm>
          <a:prstGeom prst="rect">
            <a:avLst/>
          </a:prstGeom>
          <a:noFill/>
          <a:ln>
            <a:noFill/>
          </a:ln>
        </p:spPr>
      </p:pic>
      <p:sp>
        <p:nvSpPr>
          <p:cNvPr id="635" name="Google Shape;635;p77"/>
          <p:cNvSpPr txBox="1"/>
          <p:nvPr/>
        </p:nvSpPr>
        <p:spPr>
          <a:xfrm>
            <a:off x="2122200" y="3884875"/>
            <a:ext cx="4899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dk1"/>
                </a:solidFill>
                <a:latin typeface="Oswald"/>
                <a:ea typeface="Oswald"/>
                <a:cs typeface="Oswald"/>
                <a:sym typeface="Oswald"/>
              </a:rPr>
              <a:t>MSE Evaluation of the Model</a:t>
            </a:r>
            <a:endParaRPr sz="3600">
              <a:solidFill>
                <a:schemeClr val="dk1"/>
              </a:solidFill>
              <a:latin typeface="Oswald"/>
              <a:ea typeface="Oswald"/>
              <a:cs typeface="Oswald"/>
              <a:sym typeface="Oswa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8"/>
          <p:cNvSpPr txBox="1"/>
          <p:nvPr>
            <p:ph type="title"/>
          </p:nvPr>
        </p:nvSpPr>
        <p:spPr>
          <a:xfrm>
            <a:off x="732000"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AND LIMITATION</a:t>
            </a:r>
            <a:endParaRPr/>
          </a:p>
        </p:txBody>
      </p:sp>
      <p:sp>
        <p:nvSpPr>
          <p:cNvPr id="641" name="Google Shape;641;p78"/>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642" name="Google Shape;642;p78"/>
          <p:cNvSpPr txBox="1"/>
          <p:nvPr/>
        </p:nvSpPr>
        <p:spPr>
          <a:xfrm>
            <a:off x="955050" y="1232650"/>
            <a:ext cx="7233900" cy="3401700"/>
          </a:xfrm>
          <a:prstGeom prst="rect">
            <a:avLst/>
          </a:prstGeom>
          <a:noFill/>
          <a:ln>
            <a:noFill/>
          </a:ln>
        </p:spPr>
        <p:txBody>
          <a:bodyPr anchorCtr="0" anchor="t" bIns="91425" lIns="91425" spcFirstLastPara="1" rIns="91425" wrap="square" tIns="91425">
            <a:spAutoFit/>
          </a:bodyPr>
          <a:lstStyle/>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Dataset from the latest listings, February 2018 </a:t>
            </a:r>
            <a:endParaRPr sz="1900">
              <a:solidFill>
                <a:schemeClr val="dk1"/>
              </a:solidFill>
              <a:latin typeface="Open Sans"/>
              <a:ea typeface="Open Sans"/>
              <a:cs typeface="Open Sans"/>
              <a:sym typeface="Open Sans"/>
            </a:endParaRPr>
          </a:p>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Removing Outliers: Narrowed to Apartments and the state of Rio de Janeiro</a:t>
            </a:r>
            <a:endParaRPr sz="1900">
              <a:solidFill>
                <a:schemeClr val="dk1"/>
              </a:solidFill>
              <a:latin typeface="Open Sans"/>
              <a:ea typeface="Open Sans"/>
              <a:cs typeface="Open Sans"/>
              <a:sym typeface="Open Sans"/>
            </a:endParaRPr>
          </a:p>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Fine-tuned to showcase the south-eastern coastline trend</a:t>
            </a:r>
            <a:endParaRPr sz="1900">
              <a:solidFill>
                <a:schemeClr val="dk1"/>
              </a:solidFill>
              <a:latin typeface="Open Sans"/>
              <a:ea typeface="Open Sans"/>
              <a:cs typeface="Open Sans"/>
              <a:sym typeface="Open Sans"/>
            </a:endParaRPr>
          </a:p>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Trained to 6000+ Apartment listings</a:t>
            </a:r>
            <a:endParaRPr sz="1900">
              <a:solidFill>
                <a:schemeClr val="dk1"/>
              </a:solidFill>
              <a:latin typeface="Open Sans"/>
              <a:ea typeface="Open Sans"/>
              <a:cs typeface="Open Sans"/>
              <a:sym typeface="Open Sans"/>
            </a:endParaRPr>
          </a:p>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Forecasted possible new real-estate with promising results</a:t>
            </a:r>
            <a:endParaRPr sz="1900">
              <a:solidFill>
                <a:schemeClr val="dk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9"/>
          <p:cNvSpPr txBox="1"/>
          <p:nvPr>
            <p:ph type="title"/>
          </p:nvPr>
        </p:nvSpPr>
        <p:spPr>
          <a:xfrm>
            <a:off x="732000"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SCALING UP AND POTENTIAL</a:t>
            </a:r>
            <a:endParaRPr/>
          </a:p>
        </p:txBody>
      </p:sp>
      <p:sp>
        <p:nvSpPr>
          <p:cNvPr id="648" name="Google Shape;648;p79"/>
          <p:cNvSpPr txBox="1"/>
          <p:nvPr/>
        </p:nvSpPr>
        <p:spPr>
          <a:xfrm>
            <a:off x="146675" y="4754950"/>
            <a:ext cx="24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OPERATION TYPE: SELL</a:t>
            </a:r>
            <a:endParaRPr sz="1000">
              <a:solidFill>
                <a:schemeClr val="dk1"/>
              </a:solidFill>
              <a:latin typeface="Open Sans"/>
              <a:ea typeface="Open Sans"/>
              <a:cs typeface="Open Sans"/>
              <a:sym typeface="Open Sans"/>
            </a:endParaRPr>
          </a:p>
        </p:txBody>
      </p:sp>
      <p:sp>
        <p:nvSpPr>
          <p:cNvPr id="649" name="Google Shape;649;p79"/>
          <p:cNvSpPr txBox="1"/>
          <p:nvPr/>
        </p:nvSpPr>
        <p:spPr>
          <a:xfrm>
            <a:off x="955050" y="1232650"/>
            <a:ext cx="7233900" cy="3401700"/>
          </a:xfrm>
          <a:prstGeom prst="rect">
            <a:avLst/>
          </a:prstGeom>
          <a:noFill/>
          <a:ln>
            <a:noFill/>
          </a:ln>
        </p:spPr>
        <p:txBody>
          <a:bodyPr anchorCtr="0" anchor="t" bIns="91425" lIns="91425" spcFirstLastPara="1" rIns="91425" wrap="square" tIns="91425">
            <a:spAutoFit/>
          </a:bodyPr>
          <a:lstStyle/>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Adding a time dimension for a time series analysis</a:t>
            </a:r>
            <a:endParaRPr sz="1900">
              <a:solidFill>
                <a:schemeClr val="dk1"/>
              </a:solidFill>
              <a:latin typeface="Open Sans"/>
              <a:ea typeface="Open Sans"/>
              <a:cs typeface="Open Sans"/>
              <a:sym typeface="Open Sans"/>
            </a:endParaRPr>
          </a:p>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Using a more powerful platform unlocks the data extraction limitation</a:t>
            </a:r>
            <a:endParaRPr sz="1900">
              <a:solidFill>
                <a:schemeClr val="dk1"/>
              </a:solidFill>
              <a:latin typeface="Open Sans"/>
              <a:ea typeface="Open Sans"/>
              <a:cs typeface="Open Sans"/>
              <a:sym typeface="Open Sans"/>
            </a:endParaRPr>
          </a:p>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More training time for using of larger amounts of data</a:t>
            </a:r>
            <a:endParaRPr sz="1900">
              <a:solidFill>
                <a:schemeClr val="dk1"/>
              </a:solidFill>
              <a:latin typeface="Open Sans"/>
              <a:ea typeface="Open Sans"/>
              <a:cs typeface="Open Sans"/>
              <a:sym typeface="Open Sans"/>
            </a:endParaRPr>
          </a:p>
          <a:p>
            <a:pPr indent="-349250" lvl="0" marL="457200" rtl="0" algn="l">
              <a:lnSpc>
                <a:spcPct val="200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Result: Improving the overall customer experience with accurate forecasts</a:t>
            </a:r>
            <a:endParaRPr sz="1900">
              <a:solidFill>
                <a:schemeClr val="dk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0"/>
          <p:cNvSpPr txBox="1"/>
          <p:nvPr>
            <p:ph type="title"/>
          </p:nvPr>
        </p:nvSpPr>
        <p:spPr>
          <a:xfrm>
            <a:off x="1779900" y="1553400"/>
            <a:ext cx="5584200" cy="203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CLOSING</a:t>
            </a:r>
            <a:endParaRPr>
              <a:solidFill>
                <a:schemeClr val="accen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1"/>
          <p:cNvSpPr txBox="1"/>
          <p:nvPr>
            <p:ph type="title"/>
          </p:nvPr>
        </p:nvSpPr>
        <p:spPr>
          <a:xfrm>
            <a:off x="732000"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 OF INSIGHTS</a:t>
            </a:r>
            <a:endParaRPr/>
          </a:p>
        </p:txBody>
      </p:sp>
      <p:sp>
        <p:nvSpPr>
          <p:cNvPr id="660" name="Google Shape;660;p81"/>
          <p:cNvSpPr txBox="1"/>
          <p:nvPr/>
        </p:nvSpPr>
        <p:spPr>
          <a:xfrm>
            <a:off x="955050" y="976500"/>
            <a:ext cx="7233900" cy="4109700"/>
          </a:xfrm>
          <a:prstGeom prst="rect">
            <a:avLst/>
          </a:prstGeom>
          <a:noFill/>
          <a:ln>
            <a:noFill/>
          </a:ln>
        </p:spPr>
        <p:txBody>
          <a:bodyPr anchorCtr="0" anchor="t" bIns="91425" lIns="91425" spcFirstLastPara="1" rIns="91425" wrap="square" tIns="91425">
            <a:spAutoFit/>
          </a:bodyPr>
          <a:lstStyle/>
          <a:p>
            <a:pPr indent="-336550" lvl="0" marL="457200" rtl="0" algn="just">
              <a:lnSpc>
                <a:spcPct val="100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The south-eastern coastline trend of Rio de Janeiro. Increasing both apartment and housing volume, size, and price as it approaches the area.</a:t>
            </a:r>
            <a:r>
              <a:rPr lang="en" sz="1700">
                <a:solidFill>
                  <a:schemeClr val="dk1"/>
                </a:solidFill>
                <a:latin typeface="Open Sans"/>
                <a:ea typeface="Open Sans"/>
                <a:cs typeface="Open Sans"/>
                <a:sym typeface="Open Sans"/>
              </a:rPr>
              <a:t> </a:t>
            </a:r>
            <a:endParaRPr sz="1700">
              <a:solidFill>
                <a:schemeClr val="dk1"/>
              </a:solidFill>
              <a:latin typeface="Open Sans"/>
              <a:ea typeface="Open Sans"/>
              <a:cs typeface="Open Sans"/>
              <a:sym typeface="Open Sans"/>
            </a:endParaRPr>
          </a:p>
          <a:p>
            <a:pPr indent="0" lvl="0" marL="457200" rtl="0" algn="just">
              <a:lnSpc>
                <a:spcPct val="100000"/>
              </a:lnSpc>
              <a:spcBef>
                <a:spcPts val="0"/>
              </a:spcBef>
              <a:spcAft>
                <a:spcPts val="0"/>
              </a:spcAft>
              <a:buNone/>
            </a:pPr>
            <a:r>
              <a:t/>
            </a:r>
            <a:endParaRPr sz="1700">
              <a:solidFill>
                <a:schemeClr val="dk1"/>
              </a:solidFill>
              <a:latin typeface="Open Sans"/>
              <a:ea typeface="Open Sans"/>
              <a:cs typeface="Open Sans"/>
              <a:sym typeface="Open Sans"/>
            </a:endParaRPr>
          </a:p>
          <a:p>
            <a:pPr indent="-336550" lvl="0" marL="457200" rtl="0" algn="just">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Apartment: </a:t>
            </a:r>
            <a:r>
              <a:rPr lang="en" sz="1700">
                <a:solidFill>
                  <a:schemeClr val="dk1"/>
                </a:solidFill>
                <a:latin typeface="Open Sans"/>
                <a:ea typeface="Open Sans"/>
                <a:cs typeface="Open Sans"/>
                <a:sym typeface="Open Sans"/>
              </a:rPr>
              <a:t>Paraná is the best state for buying apartments in terms of  getting the most spacious with the least amount of money. </a:t>
            </a:r>
            <a:endParaRPr sz="1700">
              <a:solidFill>
                <a:schemeClr val="dk1"/>
              </a:solidFill>
              <a:latin typeface="Open Sans"/>
              <a:ea typeface="Open Sans"/>
              <a:cs typeface="Open Sans"/>
              <a:sym typeface="Open Sans"/>
            </a:endParaRPr>
          </a:p>
          <a:p>
            <a:pPr indent="0" lvl="0" marL="457200" rtl="0" algn="just">
              <a:spcBef>
                <a:spcPts val="0"/>
              </a:spcBef>
              <a:spcAft>
                <a:spcPts val="0"/>
              </a:spcAft>
              <a:buNone/>
            </a:pPr>
            <a:r>
              <a:t/>
            </a:r>
            <a:endParaRPr sz="1700">
              <a:solidFill>
                <a:schemeClr val="dk1"/>
              </a:solidFill>
              <a:latin typeface="Open Sans"/>
              <a:ea typeface="Open Sans"/>
              <a:cs typeface="Open Sans"/>
              <a:sym typeface="Open Sans"/>
            </a:endParaRPr>
          </a:p>
          <a:p>
            <a:pPr indent="-336550" lvl="0" marL="457200" rtl="0" algn="just">
              <a:lnSpc>
                <a:spcPct val="100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The existing seasonality trend of both apartment and housing markets, an </a:t>
            </a:r>
            <a:r>
              <a:rPr lang="en" sz="1700">
                <a:solidFill>
                  <a:schemeClr val="dk1"/>
                </a:solidFill>
                <a:latin typeface="Open Sans"/>
                <a:ea typeface="Open Sans"/>
                <a:cs typeface="Open Sans"/>
                <a:sym typeface="Open Sans"/>
              </a:rPr>
              <a:t>inconvenience</a:t>
            </a:r>
            <a:r>
              <a:rPr lang="en" sz="1700">
                <a:solidFill>
                  <a:schemeClr val="dk1"/>
                </a:solidFill>
                <a:latin typeface="Open Sans"/>
                <a:ea typeface="Open Sans"/>
                <a:cs typeface="Open Sans"/>
                <a:sym typeface="Open Sans"/>
              </a:rPr>
              <a:t> for short-term perspective and tight budgets.</a:t>
            </a:r>
            <a:endParaRPr sz="1700">
              <a:solidFill>
                <a:schemeClr val="dk1"/>
              </a:solidFill>
              <a:latin typeface="Open Sans"/>
              <a:ea typeface="Open Sans"/>
              <a:cs typeface="Open Sans"/>
              <a:sym typeface="Open Sans"/>
            </a:endParaRPr>
          </a:p>
          <a:p>
            <a:pPr indent="0" lvl="0" marL="0" rtl="0" algn="just">
              <a:lnSpc>
                <a:spcPct val="100000"/>
              </a:lnSpc>
              <a:spcBef>
                <a:spcPts val="0"/>
              </a:spcBef>
              <a:spcAft>
                <a:spcPts val="0"/>
              </a:spcAft>
              <a:buNone/>
            </a:pPr>
            <a:r>
              <a:t/>
            </a:r>
            <a:endParaRPr sz="1700">
              <a:solidFill>
                <a:schemeClr val="dk1"/>
              </a:solidFill>
              <a:latin typeface="Open Sans"/>
              <a:ea typeface="Open Sans"/>
              <a:cs typeface="Open Sans"/>
              <a:sym typeface="Open Sans"/>
            </a:endParaRPr>
          </a:p>
          <a:p>
            <a:pPr indent="-336550" lvl="0" marL="457200" rtl="0" algn="just">
              <a:lnSpc>
                <a:spcPct val="100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The promising CAGR of Apartment market of 23.26% and the housing market of 21.16%. Negates the seasonal trend in the long run.</a:t>
            </a:r>
            <a:endParaRPr sz="1700">
              <a:solidFill>
                <a:schemeClr val="dk1"/>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2"/>
          <p:cNvSpPr txBox="1"/>
          <p:nvPr>
            <p:ph type="title"/>
          </p:nvPr>
        </p:nvSpPr>
        <p:spPr>
          <a:xfrm>
            <a:off x="732000"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666" name="Google Shape;666;p82"/>
          <p:cNvSpPr txBox="1"/>
          <p:nvPr/>
        </p:nvSpPr>
        <p:spPr>
          <a:xfrm>
            <a:off x="955050" y="976500"/>
            <a:ext cx="7233900" cy="2801400"/>
          </a:xfrm>
          <a:prstGeom prst="rect">
            <a:avLst/>
          </a:prstGeom>
          <a:noFill/>
          <a:ln>
            <a:noFill/>
          </a:ln>
        </p:spPr>
        <p:txBody>
          <a:bodyPr anchorCtr="0" anchor="t" bIns="91425" lIns="91425" spcFirstLastPara="1" rIns="91425" wrap="square" tIns="91425">
            <a:spAutoFit/>
          </a:bodyPr>
          <a:lstStyle/>
          <a:p>
            <a:pPr indent="-336550" lvl="0" marL="457200" rtl="0" algn="just">
              <a:lnSpc>
                <a:spcPct val="100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Scaling-up the Neural Network Regression will be a promising improvement of customer experience in all forms investments. Idealizing the right place and forecasting the the future value of the real estates.</a:t>
            </a:r>
            <a:endParaRPr sz="1700">
              <a:solidFill>
                <a:schemeClr val="dk1"/>
              </a:solidFill>
              <a:latin typeface="Open Sans"/>
              <a:ea typeface="Open Sans"/>
              <a:cs typeface="Open Sans"/>
              <a:sym typeface="Open Sans"/>
            </a:endParaRPr>
          </a:p>
          <a:p>
            <a:pPr indent="0" lvl="0" marL="0" rtl="0" algn="just">
              <a:lnSpc>
                <a:spcPct val="100000"/>
              </a:lnSpc>
              <a:spcBef>
                <a:spcPts val="0"/>
              </a:spcBef>
              <a:spcAft>
                <a:spcPts val="0"/>
              </a:spcAft>
              <a:buNone/>
            </a:pPr>
            <a:r>
              <a:t/>
            </a:r>
            <a:endParaRPr sz="1700">
              <a:solidFill>
                <a:schemeClr val="dk1"/>
              </a:solidFill>
              <a:latin typeface="Open Sans"/>
              <a:ea typeface="Open Sans"/>
              <a:cs typeface="Open Sans"/>
              <a:sym typeface="Open Sans"/>
            </a:endParaRPr>
          </a:p>
          <a:p>
            <a:pPr indent="-336550" lvl="0" marL="457200" rtl="0" algn="just">
              <a:lnSpc>
                <a:spcPct val="100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An apartment in Rio de Janeiro along its south-eastern coastline is the best long-term investment. Partnered with a good CAGR Apartment Market average price per sq. meter, makes the decision more compelling to buy and hold. The only bottleneck of this plan is the purchase to begin with.  </a:t>
            </a:r>
            <a:endParaRPr sz="1700">
              <a:solidFill>
                <a:schemeClr val="dk1"/>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3"/>
          <p:cNvSpPr txBox="1"/>
          <p:nvPr>
            <p:ph type="title"/>
          </p:nvPr>
        </p:nvSpPr>
        <p:spPr>
          <a:xfrm>
            <a:off x="732000" y="2066850"/>
            <a:ext cx="7680000" cy="100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THANK YOU!</a:t>
            </a:r>
            <a:endParaRPr sz="6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CLEANING THE BIGQUERY DATA</a:t>
            </a:r>
            <a:endParaRPr/>
          </a:p>
          <a:p>
            <a:pPr indent="0" lvl="0" marL="0" rtl="0" algn="ctr">
              <a:spcBef>
                <a:spcPts val="0"/>
              </a:spcBef>
              <a:spcAft>
                <a:spcPts val="0"/>
              </a:spcAft>
              <a:buNone/>
            </a:pPr>
            <a:r>
              <a:t/>
            </a:r>
            <a:endParaRPr/>
          </a:p>
        </p:txBody>
      </p:sp>
      <p:sp>
        <p:nvSpPr>
          <p:cNvPr id="199" name="Google Shape;199;p31"/>
          <p:cNvSpPr txBox="1"/>
          <p:nvPr/>
        </p:nvSpPr>
        <p:spPr>
          <a:xfrm>
            <a:off x="457466" y="1978748"/>
            <a:ext cx="11556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u="sng">
                <a:solidFill>
                  <a:schemeClr val="dk1"/>
                </a:solidFill>
                <a:latin typeface="Oswald"/>
                <a:ea typeface="Oswald"/>
                <a:cs typeface="Oswald"/>
                <a:sym typeface="Oswald"/>
              </a:rPr>
              <a:t>1</a:t>
            </a:r>
            <a:endParaRPr sz="3000" u="sng">
              <a:solidFill>
                <a:schemeClr val="dk1"/>
              </a:solidFill>
              <a:latin typeface="Oswald"/>
              <a:ea typeface="Oswald"/>
              <a:cs typeface="Oswald"/>
              <a:sym typeface="Oswald"/>
            </a:endParaRPr>
          </a:p>
        </p:txBody>
      </p:sp>
      <p:sp>
        <p:nvSpPr>
          <p:cNvPr id="200" name="Google Shape;200;p31"/>
          <p:cNvSpPr txBox="1"/>
          <p:nvPr/>
        </p:nvSpPr>
        <p:spPr>
          <a:xfrm>
            <a:off x="2031403" y="1978748"/>
            <a:ext cx="11556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u="sng">
                <a:solidFill>
                  <a:schemeClr val="dk1"/>
                </a:solidFill>
                <a:latin typeface="Oswald"/>
                <a:ea typeface="Oswald"/>
                <a:cs typeface="Oswald"/>
                <a:sym typeface="Oswald"/>
              </a:rPr>
              <a:t>2</a:t>
            </a:r>
            <a:endParaRPr sz="3000" u="sng">
              <a:solidFill>
                <a:schemeClr val="dk1"/>
              </a:solidFill>
              <a:latin typeface="Oswald"/>
              <a:ea typeface="Oswald"/>
              <a:cs typeface="Oswald"/>
              <a:sym typeface="Oswald"/>
            </a:endParaRPr>
          </a:p>
        </p:txBody>
      </p:sp>
      <p:sp>
        <p:nvSpPr>
          <p:cNvPr id="201" name="Google Shape;201;p31"/>
          <p:cNvSpPr txBox="1"/>
          <p:nvPr/>
        </p:nvSpPr>
        <p:spPr>
          <a:xfrm>
            <a:off x="3605344" y="1978748"/>
            <a:ext cx="11556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u="sng">
                <a:solidFill>
                  <a:schemeClr val="dk1"/>
                </a:solidFill>
                <a:latin typeface="Oswald"/>
                <a:ea typeface="Oswald"/>
                <a:cs typeface="Oswald"/>
                <a:sym typeface="Oswald"/>
              </a:rPr>
              <a:t>3</a:t>
            </a:r>
            <a:endParaRPr sz="3000" u="sng">
              <a:solidFill>
                <a:schemeClr val="dk1"/>
              </a:solidFill>
              <a:latin typeface="Oswald"/>
              <a:ea typeface="Oswald"/>
              <a:cs typeface="Oswald"/>
              <a:sym typeface="Oswald"/>
            </a:endParaRPr>
          </a:p>
        </p:txBody>
      </p:sp>
      <p:sp>
        <p:nvSpPr>
          <p:cNvPr id="202" name="Google Shape;202;p31"/>
          <p:cNvSpPr txBox="1"/>
          <p:nvPr/>
        </p:nvSpPr>
        <p:spPr>
          <a:xfrm>
            <a:off x="5055660" y="1978748"/>
            <a:ext cx="14028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u="sng">
                <a:solidFill>
                  <a:schemeClr val="dk1"/>
                </a:solidFill>
                <a:latin typeface="Oswald"/>
                <a:ea typeface="Oswald"/>
                <a:cs typeface="Oswald"/>
                <a:sym typeface="Oswald"/>
              </a:rPr>
              <a:t>4</a:t>
            </a:r>
            <a:endParaRPr sz="3000" u="sng">
              <a:solidFill>
                <a:schemeClr val="dk1"/>
              </a:solidFill>
              <a:latin typeface="Oswald"/>
              <a:ea typeface="Oswald"/>
              <a:cs typeface="Oswald"/>
              <a:sym typeface="Oswald"/>
            </a:endParaRPr>
          </a:p>
        </p:txBody>
      </p:sp>
      <p:cxnSp>
        <p:nvCxnSpPr>
          <p:cNvPr id="203" name="Google Shape;203;p31"/>
          <p:cNvCxnSpPr>
            <a:stCxn id="199" idx="3"/>
            <a:endCxn id="200" idx="1"/>
          </p:cNvCxnSpPr>
          <p:nvPr/>
        </p:nvCxnSpPr>
        <p:spPr>
          <a:xfrm>
            <a:off x="1613066" y="2102198"/>
            <a:ext cx="418200" cy="0"/>
          </a:xfrm>
          <a:prstGeom prst="straightConnector1">
            <a:avLst/>
          </a:prstGeom>
          <a:noFill/>
          <a:ln cap="flat" cmpd="sng" w="28575">
            <a:solidFill>
              <a:schemeClr val="lt1"/>
            </a:solidFill>
            <a:prstDash val="solid"/>
            <a:round/>
            <a:headEnd len="med" w="med" type="none"/>
            <a:tailEnd len="med" w="med" type="triangle"/>
          </a:ln>
        </p:spPr>
      </p:cxnSp>
      <p:cxnSp>
        <p:nvCxnSpPr>
          <p:cNvPr id="204" name="Google Shape;204;p31"/>
          <p:cNvCxnSpPr>
            <a:stCxn id="200" idx="3"/>
            <a:endCxn id="201" idx="1"/>
          </p:cNvCxnSpPr>
          <p:nvPr/>
        </p:nvCxnSpPr>
        <p:spPr>
          <a:xfrm>
            <a:off x="3187003" y="2102198"/>
            <a:ext cx="418200" cy="0"/>
          </a:xfrm>
          <a:prstGeom prst="straightConnector1">
            <a:avLst/>
          </a:prstGeom>
          <a:noFill/>
          <a:ln cap="flat" cmpd="sng" w="28575">
            <a:solidFill>
              <a:schemeClr val="lt1"/>
            </a:solidFill>
            <a:prstDash val="solid"/>
            <a:round/>
            <a:headEnd len="med" w="med" type="none"/>
            <a:tailEnd len="med" w="med" type="triangle"/>
          </a:ln>
        </p:spPr>
      </p:cxnSp>
      <p:sp>
        <p:nvSpPr>
          <p:cNvPr id="205" name="Google Shape;205;p31"/>
          <p:cNvSpPr txBox="1"/>
          <p:nvPr/>
        </p:nvSpPr>
        <p:spPr>
          <a:xfrm>
            <a:off x="398300" y="2535416"/>
            <a:ext cx="12738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2"/>
                </a:solidFill>
                <a:latin typeface="Oswald"/>
                <a:ea typeface="Oswald"/>
                <a:cs typeface="Oswald"/>
                <a:sym typeface="Oswald"/>
              </a:rPr>
              <a:t>SELECT BRAZIL DATASET</a:t>
            </a:r>
            <a:endParaRPr sz="1500">
              <a:solidFill>
                <a:schemeClr val="accent2"/>
              </a:solidFill>
              <a:latin typeface="Oswald"/>
              <a:ea typeface="Oswald"/>
              <a:cs typeface="Oswald"/>
              <a:sym typeface="Oswald"/>
            </a:endParaRPr>
          </a:p>
        </p:txBody>
      </p:sp>
      <p:sp>
        <p:nvSpPr>
          <p:cNvPr id="206" name="Google Shape;206;p31"/>
          <p:cNvSpPr txBox="1"/>
          <p:nvPr/>
        </p:nvSpPr>
        <p:spPr>
          <a:xfrm>
            <a:off x="1717972" y="2535418"/>
            <a:ext cx="17826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2"/>
                </a:solidFill>
                <a:latin typeface="Oswald"/>
                <a:ea typeface="Oswald"/>
                <a:cs typeface="Oswald"/>
                <a:sym typeface="Oswald"/>
              </a:rPr>
              <a:t>REMOVE REDUNDAN</a:t>
            </a:r>
            <a:r>
              <a:rPr lang="en" sz="1500">
                <a:solidFill>
                  <a:schemeClr val="accent2"/>
                </a:solidFill>
                <a:latin typeface="Oswald"/>
                <a:ea typeface="Oswald"/>
                <a:cs typeface="Oswald"/>
                <a:sym typeface="Oswald"/>
              </a:rPr>
              <a:t>CIES</a:t>
            </a:r>
            <a:endParaRPr sz="1500">
              <a:solidFill>
                <a:schemeClr val="accent2"/>
              </a:solidFill>
              <a:latin typeface="Oswald"/>
              <a:ea typeface="Oswald"/>
              <a:cs typeface="Oswald"/>
              <a:sym typeface="Oswald"/>
            </a:endParaRPr>
          </a:p>
        </p:txBody>
      </p:sp>
      <p:sp>
        <p:nvSpPr>
          <p:cNvPr id="207" name="Google Shape;207;p31"/>
          <p:cNvSpPr txBox="1"/>
          <p:nvPr/>
        </p:nvSpPr>
        <p:spPr>
          <a:xfrm>
            <a:off x="3396121" y="2535418"/>
            <a:ext cx="15741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2"/>
                </a:solidFill>
                <a:latin typeface="Oswald"/>
                <a:ea typeface="Oswald"/>
                <a:cs typeface="Oswald"/>
                <a:sym typeface="Oswald"/>
              </a:rPr>
              <a:t>ALLEVIATE/DELETE NULL VALUES</a:t>
            </a:r>
            <a:endParaRPr sz="1500">
              <a:solidFill>
                <a:schemeClr val="accent2"/>
              </a:solidFill>
              <a:latin typeface="Oswald"/>
              <a:ea typeface="Oswald"/>
              <a:cs typeface="Oswald"/>
              <a:sym typeface="Oswald"/>
            </a:endParaRPr>
          </a:p>
        </p:txBody>
      </p:sp>
      <p:sp>
        <p:nvSpPr>
          <p:cNvPr id="208" name="Google Shape;208;p31"/>
          <p:cNvSpPr txBox="1"/>
          <p:nvPr/>
        </p:nvSpPr>
        <p:spPr>
          <a:xfrm>
            <a:off x="5120132" y="2535416"/>
            <a:ext cx="12738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2"/>
                </a:solidFill>
                <a:latin typeface="Oswald"/>
                <a:ea typeface="Oswald"/>
                <a:cs typeface="Oswald"/>
                <a:sym typeface="Oswald"/>
              </a:rPr>
              <a:t>UNIQUENESS</a:t>
            </a:r>
            <a:endParaRPr sz="1500">
              <a:solidFill>
                <a:schemeClr val="accent2"/>
              </a:solidFill>
              <a:latin typeface="Oswald"/>
              <a:ea typeface="Oswald"/>
              <a:cs typeface="Oswald"/>
              <a:sym typeface="Oswald"/>
            </a:endParaRPr>
          </a:p>
        </p:txBody>
      </p:sp>
      <p:cxnSp>
        <p:nvCxnSpPr>
          <p:cNvPr id="209" name="Google Shape;209;p31"/>
          <p:cNvCxnSpPr/>
          <p:nvPr/>
        </p:nvCxnSpPr>
        <p:spPr>
          <a:xfrm>
            <a:off x="4820136" y="2102129"/>
            <a:ext cx="418500" cy="0"/>
          </a:xfrm>
          <a:prstGeom prst="straightConnector1">
            <a:avLst/>
          </a:prstGeom>
          <a:noFill/>
          <a:ln cap="flat" cmpd="sng" w="28575">
            <a:solidFill>
              <a:schemeClr val="lt1"/>
            </a:solidFill>
            <a:prstDash val="solid"/>
            <a:round/>
            <a:headEnd len="med" w="med" type="none"/>
            <a:tailEnd len="med" w="med" type="triangle"/>
          </a:ln>
        </p:spPr>
      </p:cxnSp>
      <p:sp>
        <p:nvSpPr>
          <p:cNvPr id="210" name="Google Shape;210;p31"/>
          <p:cNvSpPr txBox="1"/>
          <p:nvPr/>
        </p:nvSpPr>
        <p:spPr>
          <a:xfrm>
            <a:off x="6570260" y="1978748"/>
            <a:ext cx="14028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u="sng">
                <a:solidFill>
                  <a:schemeClr val="dk1"/>
                </a:solidFill>
                <a:latin typeface="Oswald"/>
                <a:ea typeface="Oswald"/>
                <a:cs typeface="Oswald"/>
                <a:sym typeface="Oswald"/>
              </a:rPr>
              <a:t>5</a:t>
            </a:r>
            <a:endParaRPr sz="3000" u="sng">
              <a:solidFill>
                <a:schemeClr val="dk1"/>
              </a:solidFill>
              <a:latin typeface="Oswald"/>
              <a:ea typeface="Oswald"/>
              <a:cs typeface="Oswald"/>
              <a:sym typeface="Oswald"/>
            </a:endParaRPr>
          </a:p>
        </p:txBody>
      </p:sp>
      <p:sp>
        <p:nvSpPr>
          <p:cNvPr id="211" name="Google Shape;211;p31"/>
          <p:cNvSpPr txBox="1"/>
          <p:nvPr/>
        </p:nvSpPr>
        <p:spPr>
          <a:xfrm>
            <a:off x="6634732" y="2535416"/>
            <a:ext cx="12738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2"/>
                </a:solidFill>
                <a:latin typeface="Oswald"/>
                <a:ea typeface="Oswald"/>
                <a:cs typeface="Oswald"/>
                <a:sym typeface="Oswald"/>
              </a:rPr>
              <a:t>EXPORT MAX ALLOWED</a:t>
            </a:r>
            <a:endParaRPr sz="1500">
              <a:solidFill>
                <a:schemeClr val="accent2"/>
              </a:solidFill>
              <a:latin typeface="Oswald"/>
              <a:ea typeface="Oswald"/>
              <a:cs typeface="Oswald"/>
              <a:sym typeface="Oswald"/>
            </a:endParaRPr>
          </a:p>
        </p:txBody>
      </p:sp>
      <p:cxnSp>
        <p:nvCxnSpPr>
          <p:cNvPr id="212" name="Google Shape;212;p31"/>
          <p:cNvCxnSpPr/>
          <p:nvPr/>
        </p:nvCxnSpPr>
        <p:spPr>
          <a:xfrm>
            <a:off x="6334736" y="2102129"/>
            <a:ext cx="418500" cy="0"/>
          </a:xfrm>
          <a:prstGeom prst="straightConnector1">
            <a:avLst/>
          </a:prstGeom>
          <a:noFill/>
          <a:ln cap="flat" cmpd="sng" w="28575">
            <a:solidFill>
              <a:schemeClr val="lt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CRITERIA AND CONDITIONS</a:t>
            </a:r>
            <a:endParaRPr/>
          </a:p>
        </p:txBody>
      </p:sp>
      <p:sp>
        <p:nvSpPr>
          <p:cNvPr id="218" name="Google Shape;218;p32"/>
          <p:cNvSpPr txBox="1"/>
          <p:nvPr/>
        </p:nvSpPr>
        <p:spPr>
          <a:xfrm>
            <a:off x="955050" y="976500"/>
            <a:ext cx="7233900" cy="3786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Focus: Sell operation type</a:t>
            </a:r>
            <a:endParaRPr sz="1800">
              <a:solidFill>
                <a:schemeClr val="dk1"/>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Granularity: Monthly</a:t>
            </a:r>
            <a:endParaRPr sz="1800">
              <a:solidFill>
                <a:schemeClr val="dk1"/>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ID should not be nullable, assuming it as validation between the market and buyer</a:t>
            </a:r>
            <a:endParaRPr sz="1800">
              <a:solidFill>
                <a:schemeClr val="dk1"/>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Other non-nullable: </a:t>
            </a:r>
            <a:r>
              <a:rPr lang="en" sz="1800">
                <a:solidFill>
                  <a:schemeClr val="dk1"/>
                </a:solidFill>
                <a:latin typeface="Open Sans"/>
                <a:ea typeface="Open Sans"/>
                <a:cs typeface="Open Sans"/>
                <a:sym typeface="Open Sans"/>
              </a:rPr>
              <a:t>Price, Property Type, </a:t>
            </a:r>
            <a:r>
              <a:rPr lang="en" sz="1800">
                <a:solidFill>
                  <a:schemeClr val="dk1"/>
                </a:solidFill>
                <a:latin typeface="Open Sans"/>
                <a:ea typeface="Open Sans"/>
                <a:cs typeface="Open Sans"/>
                <a:sym typeface="Open Sans"/>
              </a:rPr>
              <a:t>Coordinates, Surface Area, Place, Floor, and Rooms.</a:t>
            </a:r>
            <a:endParaRPr sz="1800">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CRITERIA AND CONDITIONS</a:t>
            </a:r>
            <a:endParaRPr/>
          </a:p>
        </p:txBody>
      </p:sp>
      <p:sp>
        <p:nvSpPr>
          <p:cNvPr id="224" name="Google Shape;224;p33"/>
          <p:cNvSpPr txBox="1"/>
          <p:nvPr/>
        </p:nvSpPr>
        <p:spPr>
          <a:xfrm>
            <a:off x="955050" y="976500"/>
            <a:ext cx="72339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Check uniqueness of categorical values</a:t>
            </a:r>
            <a:endParaRPr sz="1800">
              <a:solidFill>
                <a:schemeClr val="dk1"/>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Uniformity and Usability all throughout the EDA and NN Regression</a:t>
            </a:r>
            <a:endParaRPr sz="18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Limitation: 16,000 records per export</a:t>
            </a:r>
            <a:endParaRPr sz="18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731925" y="3498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CRITERIA AND CONDITIONS</a:t>
            </a:r>
            <a:endParaRPr/>
          </a:p>
        </p:txBody>
      </p:sp>
      <p:sp>
        <p:nvSpPr>
          <p:cNvPr id="230" name="Google Shape;230;p34"/>
          <p:cNvSpPr txBox="1"/>
          <p:nvPr/>
        </p:nvSpPr>
        <p:spPr>
          <a:xfrm>
            <a:off x="1376100" y="1120975"/>
            <a:ext cx="6391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SELECT id, operation, property_type, place_name, state_name, surface_covered_in_m2, floor, rooms, price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FROM `properati-data-public.properties_br.properties_sell_201N`</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WHERE</a:t>
            </a:r>
            <a:endParaRPr>
              <a:solidFill>
                <a:schemeClr val="lt1"/>
              </a:solidFill>
            </a:endParaRPr>
          </a:p>
          <a:p>
            <a:pPr indent="0" lvl="0" marL="0" rtl="0" algn="l">
              <a:spcBef>
                <a:spcPts val="0"/>
              </a:spcBef>
              <a:spcAft>
                <a:spcPts val="0"/>
              </a:spcAft>
              <a:buNone/>
            </a:pPr>
            <a:r>
              <a:rPr lang="en">
                <a:solidFill>
                  <a:schemeClr val="lt1"/>
                </a:solidFill>
              </a:rPr>
              <a:t>id IS NOT NULL AND</a:t>
            </a:r>
            <a:endParaRPr>
              <a:solidFill>
                <a:schemeClr val="lt1"/>
              </a:solidFill>
            </a:endParaRPr>
          </a:p>
          <a:p>
            <a:pPr indent="0" lvl="0" marL="0" rtl="0" algn="l">
              <a:spcBef>
                <a:spcPts val="0"/>
              </a:spcBef>
              <a:spcAft>
                <a:spcPts val="0"/>
              </a:spcAft>
              <a:buNone/>
            </a:pPr>
            <a:r>
              <a:rPr lang="en">
                <a:solidFill>
                  <a:schemeClr val="lt1"/>
                </a:solidFill>
              </a:rPr>
              <a:t>property_type IS NOT NULL AND</a:t>
            </a:r>
            <a:endParaRPr>
              <a:solidFill>
                <a:schemeClr val="lt1"/>
              </a:solidFill>
            </a:endParaRPr>
          </a:p>
          <a:p>
            <a:pPr indent="0" lvl="0" marL="0" rtl="0" algn="l">
              <a:spcBef>
                <a:spcPts val="0"/>
              </a:spcBef>
              <a:spcAft>
                <a:spcPts val="0"/>
              </a:spcAft>
              <a:buNone/>
            </a:pPr>
            <a:r>
              <a:rPr lang="en">
                <a:solidFill>
                  <a:schemeClr val="lt1"/>
                </a:solidFill>
              </a:rPr>
              <a:t>place_name IS NOT NULL AND</a:t>
            </a:r>
            <a:endParaRPr>
              <a:solidFill>
                <a:schemeClr val="lt1"/>
              </a:solidFill>
            </a:endParaRPr>
          </a:p>
          <a:p>
            <a:pPr indent="0" lvl="0" marL="0" rtl="0" algn="l">
              <a:spcBef>
                <a:spcPts val="0"/>
              </a:spcBef>
              <a:spcAft>
                <a:spcPts val="0"/>
              </a:spcAft>
              <a:buNone/>
            </a:pPr>
            <a:r>
              <a:rPr lang="en">
                <a:solidFill>
                  <a:schemeClr val="lt1"/>
                </a:solidFill>
              </a:rPr>
              <a:t>state_name IS NOT NULL AND</a:t>
            </a:r>
            <a:endParaRPr>
              <a:solidFill>
                <a:schemeClr val="lt1"/>
              </a:solidFill>
            </a:endParaRPr>
          </a:p>
          <a:p>
            <a:pPr indent="0" lvl="0" marL="0" rtl="0" algn="l">
              <a:spcBef>
                <a:spcPts val="0"/>
              </a:spcBef>
              <a:spcAft>
                <a:spcPts val="0"/>
              </a:spcAft>
              <a:buNone/>
            </a:pPr>
            <a:r>
              <a:rPr lang="en">
                <a:solidFill>
                  <a:schemeClr val="lt1"/>
                </a:solidFill>
              </a:rPr>
              <a:t>surface_covered_in_m2 IS NOT NULL AND</a:t>
            </a:r>
            <a:endParaRPr>
              <a:solidFill>
                <a:schemeClr val="lt1"/>
              </a:solidFill>
            </a:endParaRPr>
          </a:p>
          <a:p>
            <a:pPr indent="0" lvl="0" marL="0" rtl="0" algn="l">
              <a:spcBef>
                <a:spcPts val="0"/>
              </a:spcBef>
              <a:spcAft>
                <a:spcPts val="0"/>
              </a:spcAft>
              <a:buNone/>
            </a:pPr>
            <a:r>
              <a:rPr lang="en">
                <a:solidFill>
                  <a:schemeClr val="lt1"/>
                </a:solidFill>
              </a:rPr>
              <a:t>floor IS NOT NULL AND</a:t>
            </a:r>
            <a:endParaRPr>
              <a:solidFill>
                <a:schemeClr val="lt1"/>
              </a:solidFill>
            </a:endParaRPr>
          </a:p>
          <a:p>
            <a:pPr indent="0" lvl="0" marL="0" rtl="0" algn="l">
              <a:spcBef>
                <a:spcPts val="0"/>
              </a:spcBef>
              <a:spcAft>
                <a:spcPts val="0"/>
              </a:spcAft>
              <a:buNone/>
            </a:pPr>
            <a:r>
              <a:rPr lang="en">
                <a:solidFill>
                  <a:schemeClr val="lt1"/>
                </a:solidFill>
              </a:rPr>
              <a:t>rooms IS NOT NULL AND</a:t>
            </a:r>
            <a:endParaRPr>
              <a:solidFill>
                <a:schemeClr val="lt1"/>
              </a:solidFill>
            </a:endParaRPr>
          </a:p>
          <a:p>
            <a:pPr indent="0" lvl="0" marL="0" rtl="0" algn="l">
              <a:spcBef>
                <a:spcPts val="0"/>
              </a:spcBef>
              <a:spcAft>
                <a:spcPts val="0"/>
              </a:spcAft>
              <a:buNone/>
            </a:pPr>
            <a:r>
              <a:rPr lang="en">
                <a:solidFill>
                  <a:schemeClr val="lt1"/>
                </a:solidFill>
              </a:rPr>
              <a:t>price IS NOT NULL</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Additional Data Processing: Jupyter Files</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